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2" r:id="rId6"/>
    <p:sldId id="264" r:id="rId7"/>
    <p:sldId id="256"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3CB32-A1E1-4D06-9AF6-1AAEF19C25F8}" type="datetimeFigureOut">
              <a:rPr lang="ru-RU" smtClean="0"/>
              <a:t>24.03.2024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8F7FC-4D87-43CF-9E9E-216568F7CA1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 </a:t>
            </a:r>
            <a:endParaRPr lang="ru-RU" dirty="0"/>
          </a:p>
        </p:txBody>
      </p:sp>
      <p:sp>
        <p:nvSpPr>
          <p:cNvPr id="4" name="Номер слайда 3"/>
          <p:cNvSpPr>
            <a:spLocks noGrp="1"/>
          </p:cNvSpPr>
          <p:nvPr>
            <p:ph type="sldNum" sz="quarter" idx="10"/>
          </p:nvPr>
        </p:nvSpPr>
        <p:spPr/>
        <p:txBody>
          <a:bodyPr/>
          <a:lstStyle/>
          <a:p>
            <a:fld id="{AE78F7FC-4D87-43CF-9E9E-216568F7CA19}"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24.03.2024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24.03.2024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106690"/>
          </a:xfrm>
        </p:spPr>
        <p:txBody>
          <a:bodyPr>
            <a:normAutofit fontScale="90000"/>
          </a:bodyPr>
          <a:lstStyle/>
          <a:p>
            <a:r>
              <a:rPr lang="ru-RU" sz="1600" dirty="0" smtClean="0">
                <a:latin typeface="Times New Roman" pitchFamily="18" charset="0"/>
                <a:cs typeface="Times New Roman" pitchFamily="18" charset="0"/>
              </a:rPr>
              <a:t>Муниципальное бюджетное дошкольное образовательное учреждение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детский сад № 35</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Районный конкурс педагогического мастерства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лучшую авторскую настольную игру «Волшебный мир сказок»,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посвященный 225-летию со дня рождения А.С.Пушкина.</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Игра-бродилка  «Там, на неведомых дорожках…»</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Автор   Долматова Оксана Анатольевна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a:t>
            </a:r>
            <a:r>
              <a:rPr lang="ru-RU" sz="2000" dirty="0" smtClean="0">
                <a:latin typeface="Times New Roman" pitchFamily="18" charset="0"/>
                <a:cs typeface="Times New Roman" pitchFamily="18" charset="0"/>
              </a:rPr>
              <a:t>  квалификационная категория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 Екатеринбург</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2024 год</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378498"/>
          </a:xfrm>
        </p:spPr>
        <p:txBody>
          <a:bodyPr>
            <a:normAutofit/>
          </a:bodyPr>
          <a:lstStyle/>
          <a:p>
            <a:pPr algn="l"/>
            <a:r>
              <a:rPr lang="ru-RU" sz="2000" i="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создание условий для развития речи, мышления, памяти у детей старшего                                 дошкольного возраста посредством настольной игры.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Задачи: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Образовательные:</a:t>
            </a:r>
            <a:r>
              <a:rPr lang="ru-RU" sz="1800" dirty="0" smtClean="0">
                <a:latin typeface="Times New Roman" pitchFamily="18" charset="0"/>
                <a:cs typeface="Times New Roman" pitchFamily="18" charset="0"/>
              </a:rPr>
              <a:t> формирование грамматического строя речи, активизация словаря, закрепление и расширение знаний дошкольников о творчестве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А.С. Пушкина, закрепление порядкового счета.</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Развивающие:</a:t>
            </a:r>
            <a:r>
              <a:rPr lang="ru-RU" sz="1800" dirty="0" smtClean="0">
                <a:latin typeface="Times New Roman" pitchFamily="18" charset="0"/>
                <a:cs typeface="Times New Roman" pitchFamily="18" charset="0"/>
              </a:rPr>
              <a:t> развивать внимание, память, логическое мышление, коммуникативные способности дошкольников, связную речь, мелкую моторику.</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Воспитательные:</a:t>
            </a:r>
            <a:r>
              <a:rPr lang="ru-RU" sz="1800" dirty="0" smtClean="0">
                <a:latin typeface="Times New Roman" pitchFamily="18" charset="0"/>
                <a:cs typeface="Times New Roman" pitchFamily="18" charset="0"/>
              </a:rPr>
              <a:t> способствовать созданию положительного эмоционального настроя в группе, воспитывать интерес и любовь к чтению художественной литературы.</a:t>
            </a:r>
            <a:r>
              <a:rPr lang="ru-RU" sz="1800" dirty="0" smtClean="0"/>
              <a:t/>
            </a:r>
            <a:br>
              <a:rPr lang="ru-RU" sz="1800" dirty="0" smtClean="0"/>
            </a:br>
            <a:endParaRPr lang="ru-RU" sz="1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106690"/>
          </a:xfrm>
        </p:spPr>
        <p:txBody>
          <a:bodyPr>
            <a:normAutofit fontScale="90000"/>
          </a:bodyPr>
          <a:lstStyle/>
          <a:p>
            <a:pPr algn="l"/>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Описание правил игры:</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Цель игры</a:t>
            </a:r>
            <a:r>
              <a:rPr lang="ru-RU" sz="1800" dirty="0" smtClean="0">
                <a:latin typeface="Times New Roman" pitchFamily="18" charset="0"/>
                <a:cs typeface="Times New Roman" pitchFamily="18" charset="0"/>
              </a:rPr>
              <a:t> – дойти первым до финиша, справившись со всеми заданиями и преодолев все препятствия.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Чтобы определить, кто будет ходить первым, необходимо каждому игроку кинуть кубик по очереди. У кого выпадет большее количество, тот будет ходить первым, а затем ход передаётся по часовой стрелке. Каждый игрок выбирает себе фишку, все фишки выставляются на старт. Игроки кидают кубик по очереди и передвигают свою фишку на выпавшее количество шагов.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со стрелкой, то он должен следовать по стрелке вперёд или назад.</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в виде   звезды , то ему необходимо выбрать картинку из </a:t>
            </a:r>
            <a:r>
              <a:rPr lang="ru-RU" sz="1800" dirty="0" smtClean="0">
                <a:latin typeface="Times New Roman" pitchFamily="18" charset="0"/>
                <a:cs typeface="Times New Roman" pitchFamily="18" charset="0"/>
              </a:rPr>
              <a:t>сундучка с изображением звезды </a:t>
            </a:r>
            <a:r>
              <a:rPr lang="ru-RU" sz="1800" dirty="0" smtClean="0">
                <a:latin typeface="Times New Roman" pitchFamily="18" charset="0"/>
                <a:cs typeface="Times New Roman" pitchFamily="18" charset="0"/>
              </a:rPr>
              <a:t>(картинки лежат вниз изображением), а затем назвать из какой сказки сюжет. Если игрок даёт правильный ответ, то он делает шаг вперёд, если ошибается, то шаг назад.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зелёного цвета, то он должен  из </a:t>
            </a:r>
            <a:r>
              <a:rPr lang="ru-RU" sz="1800" dirty="0" smtClean="0">
                <a:latin typeface="Times New Roman" pitchFamily="18" charset="0"/>
                <a:cs typeface="Times New Roman" pitchFamily="18" charset="0"/>
              </a:rPr>
              <a:t>сундучка с изображением зеленого круга выбрать картинку с изображением </a:t>
            </a:r>
            <a:r>
              <a:rPr lang="ru-RU" sz="1800" dirty="0" smtClean="0">
                <a:latin typeface="Times New Roman" pitchFamily="18" charset="0"/>
                <a:cs typeface="Times New Roman" pitchFamily="18" charset="0"/>
              </a:rPr>
              <a:t>предмета и отгадать сказку или назвать героя, которому этот предмет принадлежит.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жёлтого цвета, то остальные игроки называют любую сказку А. Пушкина, а игрок называет несколько героев этой сказки.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с изображением сердечка, то он должен назвать любимую </a:t>
            </a:r>
            <a:r>
              <a:rPr lang="ru-RU" sz="1800" dirty="0" smtClean="0">
                <a:latin typeface="Times New Roman" pitchFamily="18" charset="0"/>
                <a:cs typeface="Times New Roman" pitchFamily="18" charset="0"/>
              </a:rPr>
              <a:t>сказку А. Пушкина </a:t>
            </a:r>
            <a:r>
              <a:rPr lang="ru-RU" sz="1800" dirty="0" smtClean="0">
                <a:latin typeface="Times New Roman" pitchFamily="18" charset="0"/>
                <a:cs typeface="Times New Roman" pitchFamily="18" charset="0"/>
              </a:rPr>
              <a:t>или сказочного героя.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Если игрок попадает на  поле красного цвета, то он пропускает ход.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Побеждает игрок, который первый доберётся до финиша.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40114_1.pn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899592" y="260648"/>
            <a:ext cx="7272808" cy="648072"/>
          </a:xfrm>
        </p:spPr>
        <p:txBody>
          <a:bodyPr>
            <a:normAutofit fontScale="90000"/>
          </a:bodyPr>
          <a:lstStyle/>
          <a:p>
            <a:r>
              <a:rPr lang="ru-RU" sz="2800" dirty="0" smtClean="0">
                <a:latin typeface="Times New Roman" pitchFamily="18" charset="0"/>
                <a:cs typeface="Times New Roman" pitchFamily="18" charset="0"/>
              </a:rPr>
              <a:t>Игра-бродилка «Там, на неведомых дорожках…»</a:t>
            </a:r>
            <a:endParaRPr lang="ru-RU" sz="2800" dirty="0">
              <a:latin typeface="Times New Roman" pitchFamily="18" charset="0"/>
              <a:cs typeface="Times New Roman" pitchFamily="18" charset="0"/>
            </a:endParaRPr>
          </a:p>
        </p:txBody>
      </p:sp>
      <p:pic>
        <p:nvPicPr>
          <p:cNvPr id="5" name="Рисунок 4" descr="фото игры.JPG"/>
          <p:cNvPicPr>
            <a:picLocks noChangeAspect="1"/>
          </p:cNvPicPr>
          <p:nvPr/>
        </p:nvPicPr>
        <p:blipFill>
          <a:blip r:embed="rId4" cstate="print"/>
          <a:stretch>
            <a:fillRect/>
          </a:stretch>
        </p:blipFill>
        <p:spPr>
          <a:xfrm>
            <a:off x="251520" y="1052736"/>
            <a:ext cx="7200000" cy="54000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3707904" y="260648"/>
            <a:ext cx="4464496" cy="648072"/>
          </a:xfrm>
        </p:spPr>
        <p:txBody>
          <a:bodyPr>
            <a:normAutofit/>
          </a:bodyPr>
          <a:lstStyle/>
          <a:p>
            <a:endParaRPr lang="ru-RU" sz="2800" dirty="0">
              <a:latin typeface="Times New Roman" pitchFamily="18" charset="0"/>
              <a:cs typeface="Times New Roman" pitchFamily="18" charset="0"/>
            </a:endParaRPr>
          </a:p>
        </p:txBody>
      </p:sp>
      <p:pic>
        <p:nvPicPr>
          <p:cNvPr id="6" name="Рисунок 5" descr="фото игры.JPG"/>
          <p:cNvPicPr>
            <a:picLocks noChangeAspect="1"/>
          </p:cNvPicPr>
          <p:nvPr/>
        </p:nvPicPr>
        <p:blipFill>
          <a:blip r:embed="rId3" cstate="print"/>
          <a:stretch>
            <a:fillRect/>
          </a:stretch>
        </p:blipFill>
        <p:spPr>
          <a:xfrm>
            <a:off x="3384000" y="0"/>
            <a:ext cx="5760000" cy="4320000"/>
          </a:xfrm>
          <a:prstGeom prst="rect">
            <a:avLst/>
          </a:prstGeom>
          <a:ln>
            <a:noFill/>
          </a:ln>
          <a:effectLst>
            <a:softEdge rad="112500"/>
          </a:effectLst>
        </p:spPr>
      </p:pic>
      <p:pic>
        <p:nvPicPr>
          <p:cNvPr id="4" name="Рисунок 3" descr="фото игры.JPG"/>
          <p:cNvPicPr>
            <a:picLocks noChangeAspect="1"/>
          </p:cNvPicPr>
          <p:nvPr/>
        </p:nvPicPr>
        <p:blipFill>
          <a:blip r:embed="rId4" cstate="print"/>
          <a:stretch>
            <a:fillRect/>
          </a:stretch>
        </p:blipFill>
        <p:spPr>
          <a:xfrm rot="16200000">
            <a:off x="-526227" y="2011773"/>
            <a:ext cx="5372455" cy="43200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899592" y="260648"/>
            <a:ext cx="7272808" cy="648072"/>
          </a:xfrm>
        </p:spPr>
        <p:txBody>
          <a:bodyPr>
            <a:normAutofit/>
          </a:bodyPr>
          <a:lstStyle/>
          <a:p>
            <a:r>
              <a:rPr lang="ru-RU" sz="2800" dirty="0" smtClean="0">
                <a:latin typeface="Times New Roman" pitchFamily="18" charset="0"/>
                <a:cs typeface="Times New Roman" pitchFamily="18" charset="0"/>
              </a:rPr>
              <a:t>Игровое поле</a:t>
            </a:r>
            <a:endParaRPr lang="ru-RU" sz="2800" dirty="0">
              <a:latin typeface="Times New Roman" pitchFamily="18" charset="0"/>
              <a:cs typeface="Times New Roman" pitchFamily="18" charset="0"/>
            </a:endParaRPr>
          </a:p>
        </p:txBody>
      </p:sp>
      <p:pic>
        <p:nvPicPr>
          <p:cNvPr id="4" name="Рисунок 3" descr="фото игры.JPG"/>
          <p:cNvPicPr>
            <a:picLocks noChangeAspect="1"/>
          </p:cNvPicPr>
          <p:nvPr/>
        </p:nvPicPr>
        <p:blipFill>
          <a:blip r:embed="rId3" cstate="print"/>
          <a:stretch>
            <a:fillRect/>
          </a:stretch>
        </p:blipFill>
        <p:spPr>
          <a:xfrm>
            <a:off x="827584" y="908720"/>
            <a:ext cx="7200000" cy="4934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40114_1.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899592" y="1196752"/>
            <a:ext cx="7272808" cy="1728192"/>
          </a:xfrm>
        </p:spPr>
        <p:txBody>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41</Words>
  <Application>Microsoft Office PowerPoint</Application>
  <PresentationFormat>Экран (4:3)</PresentationFormat>
  <Paragraphs>8</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Муниципальное бюджетное дошкольное образовательное учреждение детский сад № 35      Районный конкурс педагогического мастерства  на лучшую авторскую настольную игру «Волшебный мир сказок»,  посвященный 225-летию со дня рождения А.С.Пушкина.    Игра-бродилка  «Там, на неведомых дорожках…»                   Автор   Долматова Оксана Анатольевна                         I  квалификационная категория   г. Екатеринбург 2024 год </vt:lpstr>
      <vt:lpstr>Цель: создание условий для развития речи, мышления, памяти у детей старшего                                 дошкольного возраста посредством настольной игры.   Задачи: Образовательные: формирование грамматического строя речи, активизация словаря, закрепление и расширение знаний дошкольников о творчестве      А.С. Пушкина, закрепление порядкового счета. Развивающие: развивать внимание, память, логическое мышление, коммуникативные способности дошкольников, связную речь, мелкую моторику. Воспитательные: способствовать созданию положительного эмоционального настроя в группе, воспитывать интерес и любовь к чтению художественной литературы. </vt:lpstr>
      <vt:lpstr> Описание правил игры:   Цель игры – дойти первым до финиша, справившись со всеми заданиями и преодолев все препятствия. Чтобы определить, кто будет ходить первым, необходимо каждому игроку кинуть кубик по очереди. У кого выпадет большее количество, тот будет ходить первым, а затем ход передаётся по часовой стрелке. Каждый игрок выбирает себе фишку, все фишки выставляются на старт. Игроки кидают кубик по очереди и передвигают свою фишку на выпавшее количество шагов. Если игрок попадает на поле со стрелкой, то он должен следовать по стрелке вперёд или назад. Если игрок попадает на поле в виде   звезды , то ему необходимо выбрать картинку из сундучка с изображением звезды (картинки лежат вниз изображением), а затем назвать из какой сказки сюжет. Если игрок даёт правильный ответ, то он делает шаг вперёд, если ошибается, то шаг назад.  Если игрок попадает на   поле зелёного цвета, то он должен  из сундучка с изображением зеленого круга выбрать картинку с изображением предмета и отгадать сказку или назвать героя, которому этот предмет принадлежит.  Если игрок попадает на поле жёлтого цвета, то остальные игроки называют любую сказку А. Пушкина, а игрок называет несколько героев этой сказки. Если игрок попадает на поле  с изображением сердечка, то он должен назвать любимую сказку А. Пушкина или сказочного героя.  Если игрок попадает на  поле красного цвета, то он пропускает ход.  Побеждает игрок, который первый доберётся до финиша.   </vt:lpstr>
      <vt:lpstr>Игра-бродилка «Там, на неведомых дорожках…»</vt:lpstr>
      <vt:lpstr>Слайд 5</vt:lpstr>
      <vt:lpstr>Игровое поле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Андрей</cp:lastModifiedBy>
  <cp:revision>16</cp:revision>
  <dcterms:created xsi:type="dcterms:W3CDTF">2024-03-23T18:16:34Z</dcterms:created>
  <dcterms:modified xsi:type="dcterms:W3CDTF">2024-03-24T05:49:12Z</dcterms:modified>
</cp:coreProperties>
</file>