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1386" y="-10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5747CCD6-0794-459E-8E4B-1A506404FCF3}" type="datetimeFigureOut">
              <a:rPr lang="ru-RU" smtClean="0"/>
              <a:pPr/>
              <a:t>20.09.2022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DA404585-C016-4E13-9820-EA287FC94DCD}" type="slidenum">
              <a:rPr lang="ru-RU" smtClean="0"/>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747CCD6-0794-459E-8E4B-1A506404FCF3}" type="datetimeFigureOut">
              <a:rPr lang="ru-RU" smtClean="0"/>
              <a:pPr/>
              <a:t>20.09.2022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DA404585-C016-4E13-9820-EA287FC94DCD}"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747CCD6-0794-459E-8E4B-1A506404FCF3}" type="datetimeFigureOut">
              <a:rPr lang="ru-RU" smtClean="0"/>
              <a:pPr/>
              <a:t>20.09.2022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DA404585-C016-4E13-9820-EA287FC94DCD}"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747CCD6-0794-459E-8E4B-1A506404FCF3}" type="datetimeFigureOut">
              <a:rPr lang="ru-RU" smtClean="0"/>
              <a:pPr/>
              <a:t>20.09.2022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DA404585-C016-4E13-9820-EA287FC94DCD}"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5747CCD6-0794-459E-8E4B-1A506404FCF3}" type="datetimeFigureOut">
              <a:rPr lang="ru-RU" smtClean="0"/>
              <a:pPr/>
              <a:t>20.09.2022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DA404585-C016-4E13-9820-EA287FC94DCD}" type="slidenum">
              <a:rPr lang="ru-RU" smtClean="0"/>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5747CCD6-0794-459E-8E4B-1A506404FCF3}" type="datetimeFigureOut">
              <a:rPr lang="ru-RU" smtClean="0"/>
              <a:pPr/>
              <a:t>20.09.2022</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DA404585-C016-4E13-9820-EA287FC94DCD}"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5747CCD6-0794-459E-8E4B-1A506404FCF3}" type="datetimeFigureOut">
              <a:rPr lang="ru-RU" smtClean="0"/>
              <a:pPr/>
              <a:t>20.09.2022</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DA404585-C016-4E13-9820-EA287FC94DCD}"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5747CCD6-0794-459E-8E4B-1A506404FCF3}" type="datetimeFigureOut">
              <a:rPr lang="ru-RU" smtClean="0"/>
              <a:pPr/>
              <a:t>20.09.2022</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DA404585-C016-4E13-9820-EA287FC94DCD}"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5747CCD6-0794-459E-8E4B-1A506404FCF3}" type="datetimeFigureOut">
              <a:rPr lang="ru-RU" smtClean="0"/>
              <a:pPr/>
              <a:t>20.09.2022</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DA404585-C016-4E13-9820-EA287FC94DCD}"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5747CCD6-0794-459E-8E4B-1A506404FCF3}" type="datetimeFigureOut">
              <a:rPr lang="ru-RU" smtClean="0"/>
              <a:pPr/>
              <a:t>20.09.2022</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DA404585-C016-4E13-9820-EA287FC94DCD}"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5747CCD6-0794-459E-8E4B-1A506404FCF3}" type="datetimeFigureOut">
              <a:rPr lang="ru-RU" smtClean="0"/>
              <a:pPr/>
              <a:t>20.09.2022</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DA404585-C016-4E13-9820-EA287FC94DCD}" type="slidenum">
              <a:rPr lang="ru-RU" smtClean="0"/>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747CCD6-0794-459E-8E4B-1A506404FCF3}" type="datetimeFigureOut">
              <a:rPr lang="ru-RU" smtClean="0"/>
              <a:pPr/>
              <a:t>20.09.2022</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A404585-C016-4E13-9820-EA287FC94DCD}"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428596" y="428605"/>
            <a:ext cx="8286808" cy="1143007"/>
          </a:xfrm>
        </p:spPr>
        <p:txBody>
          <a:bodyPr>
            <a:normAutofit/>
          </a:bodyPr>
          <a:lstStyle/>
          <a:p>
            <a:r>
              <a:rPr lang="ru-RU" sz="1600" dirty="0" smtClean="0"/>
              <a:t>Муниципальное </a:t>
            </a:r>
            <a:r>
              <a:rPr lang="ru-RU" sz="1600" dirty="0" smtClean="0"/>
              <a:t>бюджетное </a:t>
            </a:r>
            <a:r>
              <a:rPr lang="ru-RU" sz="1600" dirty="0" smtClean="0"/>
              <a:t>дошкольное образовательное учреждение детский сад № </a:t>
            </a:r>
            <a:r>
              <a:rPr lang="ru-RU" sz="1600" dirty="0" smtClean="0"/>
              <a:t>35</a:t>
            </a:r>
            <a:r>
              <a:rPr lang="ru-RU" sz="1600" dirty="0" smtClean="0"/>
              <a:t/>
            </a:r>
            <a:br>
              <a:rPr lang="ru-RU" sz="1600" dirty="0" smtClean="0"/>
            </a:br>
            <a:r>
              <a:rPr lang="ru-RU" sz="1600" dirty="0" smtClean="0"/>
              <a:t>город Екатеринбург</a:t>
            </a:r>
            <a:endParaRPr lang="ru-RU" sz="1600" dirty="0"/>
          </a:p>
        </p:txBody>
      </p:sp>
      <p:sp>
        <p:nvSpPr>
          <p:cNvPr id="3" name="Подзаголовок 2"/>
          <p:cNvSpPr>
            <a:spLocks noGrp="1"/>
          </p:cNvSpPr>
          <p:nvPr>
            <p:ph type="subTitle" idx="1"/>
          </p:nvPr>
        </p:nvSpPr>
        <p:spPr>
          <a:xfrm>
            <a:off x="1371600" y="1714488"/>
            <a:ext cx="6400800" cy="3924312"/>
          </a:xfrm>
        </p:spPr>
        <p:txBody>
          <a:bodyPr>
            <a:normAutofit lnSpcReduction="10000"/>
          </a:bodyPr>
          <a:lstStyle/>
          <a:p>
            <a:r>
              <a:rPr lang="ru-RU" dirty="0" smtClean="0"/>
              <a:t>Краткосрочный проект</a:t>
            </a:r>
          </a:p>
          <a:p>
            <a:r>
              <a:rPr lang="ru-RU" dirty="0" smtClean="0"/>
              <a:t>«Я и моя семья»</a:t>
            </a:r>
          </a:p>
          <a:p>
            <a:r>
              <a:rPr lang="ru-RU" sz="1600" dirty="0" smtClean="0"/>
              <a:t>( </a:t>
            </a:r>
            <a:r>
              <a:rPr lang="ru-RU" sz="1600" dirty="0" smtClean="0"/>
              <a:t>младшая группа)</a:t>
            </a:r>
          </a:p>
          <a:p>
            <a:endParaRPr lang="ru-RU" sz="1600" dirty="0"/>
          </a:p>
          <a:p>
            <a:endParaRPr lang="ru-RU" sz="1600" dirty="0" smtClean="0"/>
          </a:p>
          <a:p>
            <a:endParaRPr lang="ru-RU" sz="1600" dirty="0"/>
          </a:p>
          <a:p>
            <a:endParaRPr lang="ru-RU" sz="1600" dirty="0" smtClean="0"/>
          </a:p>
          <a:p>
            <a:endParaRPr lang="ru-RU" sz="1600" dirty="0"/>
          </a:p>
          <a:p>
            <a:endParaRPr lang="ru-RU" sz="1600" dirty="0" smtClean="0"/>
          </a:p>
          <a:p>
            <a:endParaRPr lang="ru-RU" sz="1600" dirty="0"/>
          </a:p>
          <a:p>
            <a:r>
              <a:rPr lang="ru-RU" sz="1600" dirty="0" smtClean="0"/>
              <a:t>разработчик </a:t>
            </a:r>
            <a:r>
              <a:rPr lang="ru-RU" sz="1600" dirty="0" smtClean="0"/>
              <a:t>Горбаченко Эльза </a:t>
            </a:r>
            <a:r>
              <a:rPr lang="ru-RU" sz="1600" dirty="0" err="1"/>
              <a:t>А</a:t>
            </a:r>
            <a:r>
              <a:rPr lang="ru-RU" sz="1600" dirty="0" err="1" smtClean="0"/>
              <a:t>лимо</a:t>
            </a:r>
            <a:r>
              <a:rPr lang="ru-RU" sz="1600" dirty="0" err="1" smtClean="0"/>
              <a:t>вна</a:t>
            </a:r>
            <a:r>
              <a:rPr lang="ru-RU" sz="1600" dirty="0" smtClean="0"/>
              <a:t>, воспитатель 1 КК</a:t>
            </a:r>
          </a:p>
          <a:p>
            <a:r>
              <a:rPr lang="ru-RU" sz="1600" dirty="0" smtClean="0"/>
              <a:t>Участники проекта: воспитанники и родители </a:t>
            </a:r>
            <a:r>
              <a:rPr lang="ru-RU" sz="1600" dirty="0" smtClean="0"/>
              <a:t> </a:t>
            </a:r>
            <a:r>
              <a:rPr lang="ru-RU" sz="1600" dirty="0" smtClean="0"/>
              <a:t>младшей группы</a:t>
            </a:r>
          </a:p>
          <a:p>
            <a:endParaRPr lang="ru-RU" sz="16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285728"/>
            <a:ext cx="8229600" cy="5840435"/>
          </a:xfrm>
        </p:spPr>
        <p:txBody>
          <a:bodyPr>
            <a:normAutofit fontScale="92500" lnSpcReduction="10000"/>
          </a:bodyPr>
          <a:lstStyle/>
          <a:p>
            <a:endParaRPr lang="ru-RU" sz="1600" dirty="0" smtClean="0"/>
          </a:p>
          <a:p>
            <a:r>
              <a:rPr lang="ru-RU" sz="1600" dirty="0" smtClean="0"/>
              <a:t>Оценка результатов.</a:t>
            </a:r>
          </a:p>
          <a:p>
            <a:r>
              <a:rPr lang="ru-RU" sz="1600" dirty="0"/>
              <a:t>Достигнутые результаты позволяют сделать вывод о том что в результате мероприятий, которые были проведены в ходе проекта: беседы, выставки, тематические занятия, совместная деятельность детей и родителей, мы получили положительный результат. У детей повысились знания в области нравственно - патриотического воспитания в вопросах касающихся своей семьи, родители стали активней участвовать в мероприятиях проходимых в детском саду.</a:t>
            </a:r>
          </a:p>
          <a:p>
            <a:r>
              <a:rPr lang="ru-RU" sz="1600" dirty="0"/>
              <a:t>Пробуждение чувства причастности к своей семье, любви к своим родственникам проводилось с детьми младшего возраста на основе наглядности - оформление портретных галерей, фотогазет, а также на основе живого общения с родителями и старшим поколением семьи на совместных </a:t>
            </a:r>
            <a:r>
              <a:rPr lang="ru-RU" sz="1600" dirty="0" smtClean="0"/>
              <a:t>праздниках.</a:t>
            </a:r>
          </a:p>
          <a:p>
            <a:r>
              <a:rPr lang="ru-RU" sz="1600" dirty="0"/>
              <a:t>В результате творческой работы самых активных семей в группе появился альбом «Моя семья», который пользуется особой популярностью у всех детей. Каждый день неоднократно просматривается и каждый «автор» с гордостью рассказывает о своей замечательной семье. После просмотра сказки «Колобок», наши дети тоже попробовали себя в роли артистов. Появились новые игры для самостоятельной деятельности детей: «Дом, который построили мы», «Мебель для комнаты», «Поликлиника», «День рождения», «Гости».</a:t>
            </a:r>
          </a:p>
          <a:p>
            <a:r>
              <a:rPr lang="ru-RU" sz="1600" dirty="0"/>
              <a:t>На наш взгляд, проект «Я и моя семья» является первым шагом в </a:t>
            </a:r>
            <a:r>
              <a:rPr lang="ru-RU" sz="1600" dirty="0" err="1"/>
              <a:t>нравственно­патриотическом</a:t>
            </a:r>
            <a:r>
              <a:rPr lang="ru-RU" sz="1600" dirty="0"/>
              <a:t> воспитании ребенка дошкольного возраста, так как формирует первоначальное прочувствованное восприятие детьми ближайшей </a:t>
            </a:r>
            <a:r>
              <a:rPr lang="ru-RU" sz="1600" dirty="0" err="1"/>
              <a:t>социокультурной</a:t>
            </a:r>
            <a:r>
              <a:rPr lang="ru-RU" sz="1600" dirty="0"/>
              <a:t> среды, которой является его семья.</a:t>
            </a:r>
          </a:p>
          <a:p>
            <a:r>
              <a:rPr lang="ru-RU" sz="1600" dirty="0"/>
              <a:t/>
            </a:r>
            <a:br>
              <a:rPr lang="ru-RU" sz="1600" dirty="0"/>
            </a:br>
            <a:endParaRPr lang="ru-RU" sz="16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285728"/>
            <a:ext cx="8229600" cy="5840435"/>
          </a:xfrm>
        </p:spPr>
        <p:txBody>
          <a:bodyPr>
            <a:normAutofit/>
          </a:bodyPr>
          <a:lstStyle/>
          <a:p>
            <a:endParaRPr lang="ru-RU" sz="1600" dirty="0" smtClean="0"/>
          </a:p>
          <a:p>
            <a:r>
              <a:rPr lang="ru-RU" sz="1600" b="1" dirty="0"/>
              <a:t>Тип проекта: </a:t>
            </a:r>
            <a:r>
              <a:rPr lang="ru-RU" sz="1600" dirty="0"/>
              <a:t>краткосрочный, творческий.</a:t>
            </a:r>
          </a:p>
          <a:p>
            <a:r>
              <a:rPr lang="ru-RU" sz="1600" dirty="0"/>
              <a:t>Цель проекта. Формировать образ «Я», умение называть своё имя, фамилию, имена членов семьи, развивать представление о своей семье.. Воспитание чувства привязанности и любви к своим родителям, родственникам.</a:t>
            </a:r>
          </a:p>
          <a:p>
            <a:r>
              <a:rPr lang="ru-RU" sz="1600" dirty="0"/>
              <a:t>Задачи проекта:</a:t>
            </a:r>
          </a:p>
          <a:p>
            <a:pPr lvl="0"/>
            <a:r>
              <a:rPr lang="ru-RU" sz="1600" dirty="0"/>
              <a:t>Вызвать положительные эмоции в беседе о семье, развивать умение выражать свои чувства (радость, нежность) ;</a:t>
            </a:r>
          </a:p>
          <a:p>
            <a:pPr lvl="0"/>
            <a:r>
              <a:rPr lang="ru-RU" sz="1600" dirty="0"/>
              <a:t>Познакомить детей с понятиями «семья», «имя» и «фамилия»;</a:t>
            </a:r>
          </a:p>
          <a:p>
            <a:pPr lvl="0"/>
            <a:r>
              <a:rPr lang="ru-RU" sz="1600" dirty="0"/>
              <a:t>Воспитывать у детей любовь и уважение к членам семьи, учит проявлять заботу о родных людях.</a:t>
            </a:r>
          </a:p>
          <a:p>
            <a:pPr lvl="0"/>
            <a:r>
              <a:rPr lang="ru-RU" sz="1600" dirty="0"/>
              <a:t>Способствовать активному вовлечению родителей в совместную деятельность с ребёнком в условиях семьи и детского сада.</a:t>
            </a:r>
          </a:p>
          <a:p>
            <a:r>
              <a:rPr lang="ru-RU" sz="1600" b="1" dirty="0"/>
              <a:t>Ожидаемые результаты реализации проекта: </a:t>
            </a:r>
            <a:r>
              <a:rPr lang="ru-RU" sz="1600" dirty="0"/>
              <a:t>Дети узнают больше о </a:t>
            </a:r>
            <a:r>
              <a:rPr lang="ru-RU" sz="1600" dirty="0" smtClean="0"/>
              <a:t>своей</a:t>
            </a:r>
            <a:r>
              <a:rPr lang="ru-RU" sz="1600" dirty="0"/>
              <a:t> семье: о членах семьи, традициях. Проявление уважение и забот ко всем членам семьи. Умение организовывать сюжетно-ролевые игры на основе имеющихся знаний о семье. Понимание значимости семьи в жизни каждого человека.</a:t>
            </a:r>
          </a:p>
          <a:p>
            <a:endParaRPr lang="ru-RU" sz="16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357166"/>
            <a:ext cx="8229600" cy="5768997"/>
          </a:xfrm>
        </p:spPr>
        <p:txBody>
          <a:bodyPr>
            <a:normAutofit/>
          </a:bodyPr>
          <a:lstStyle/>
          <a:p>
            <a:endParaRPr lang="ru-RU" sz="1600" dirty="0" smtClean="0"/>
          </a:p>
          <a:p>
            <a:r>
              <a:rPr lang="ru-RU" sz="1600" dirty="0"/>
              <a:t>Целевая группа:</a:t>
            </a:r>
          </a:p>
          <a:p>
            <a:r>
              <a:rPr lang="ru-RU" sz="1600" dirty="0"/>
              <a:t>Воспитатель.</a:t>
            </a:r>
          </a:p>
          <a:p>
            <a:r>
              <a:rPr lang="ru-RU" sz="1600" dirty="0"/>
              <a:t>Дети второй младшей группы.</a:t>
            </a:r>
          </a:p>
          <a:p>
            <a:r>
              <a:rPr lang="ru-RU" sz="1600" dirty="0"/>
              <a:t>Родители.</a:t>
            </a:r>
          </a:p>
          <a:p>
            <a:r>
              <a:rPr lang="ru-RU" sz="1600" dirty="0"/>
              <a:t>Возраст детей: </a:t>
            </a:r>
            <a:r>
              <a:rPr lang="ru-RU" sz="1600" b="1" dirty="0"/>
              <a:t>3-4 года.</a:t>
            </a:r>
            <a:endParaRPr lang="ru-RU" sz="1600" dirty="0"/>
          </a:p>
          <a:p>
            <a:r>
              <a:rPr lang="ru-RU" sz="1600" dirty="0"/>
              <a:t>Сроки проведения: </a:t>
            </a:r>
            <a:r>
              <a:rPr lang="ru-RU" sz="1600" b="1" dirty="0"/>
              <a:t>2 недели</a:t>
            </a:r>
            <a:endParaRPr lang="ru-RU" sz="1600" dirty="0"/>
          </a:p>
          <a:p>
            <a:r>
              <a:rPr lang="ru-RU" sz="1600" b="1" dirty="0"/>
              <a:t>Актуальность темы: </a:t>
            </a:r>
            <a:r>
              <a:rPr lang="ru-RU" sz="1600" dirty="0"/>
              <a:t>В младшем дошкольном возрасте у детей начинают формироваться элементарные представления о явлениях общественной жизни и нормах человеческого общения. Детям этого возраста свойственна большая эмоциональная отзывчивость, что позволяет воспитывать в них любовь, добрые чувства и отношения к окружающим людям и, прежде всего, к близким, к своей семье. А ведь это основа из основ нравственно - патриотического воспитания, его первая и самая важная ступень. Ребёнок должен осознать себя членом семьи. Именно семья является хранителем</a:t>
            </a:r>
          </a:p>
          <a:p>
            <a:r>
              <a:rPr lang="ru-RU" sz="1600" dirty="0"/>
              <a:t/>
            </a:r>
            <a:br>
              <a:rPr lang="ru-RU" sz="1600" dirty="0"/>
            </a:br>
            <a:r>
              <a:rPr lang="ru-RU" sz="1600" dirty="0"/>
              <a:t>традиций, обеспечивает преемственность поколений, сохраняет и развивает лучшие качества людей. Ознакомление детей с понятием «семья невозможна без поддержки самой семьи».</a:t>
            </a:r>
          </a:p>
          <a:p>
            <a:endParaRPr lang="ru-RU" sz="16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357166"/>
            <a:ext cx="8229600" cy="5768997"/>
          </a:xfrm>
        </p:spPr>
        <p:txBody>
          <a:bodyPr>
            <a:normAutofit/>
          </a:bodyPr>
          <a:lstStyle/>
          <a:p>
            <a:endParaRPr lang="ru-RU" sz="1600" dirty="0" smtClean="0"/>
          </a:p>
          <a:p>
            <a:r>
              <a:rPr lang="ru-RU" sz="1600" b="1" dirty="0"/>
              <a:t>Наш проект </a:t>
            </a:r>
            <a:r>
              <a:rPr lang="ru-RU" sz="1600" dirty="0"/>
              <a:t>- прекрасный повод поразмышлять о роли семьи в жизни каждого человека, о семейных традициях и их развитии в современных условиях. Работа над проектом имеет большое значение для формирования личности ребёнка, укрепление и развития </a:t>
            </a:r>
            <a:r>
              <a:rPr lang="ru-RU" sz="1600" dirty="0" err="1"/>
              <a:t>детско</a:t>
            </a:r>
            <a:r>
              <a:rPr lang="ru-RU" sz="1600" dirty="0"/>
              <a:t> - родительских отношений. Родители должны дать понятие ребёнку, что он часть семьи, что это очень важно. Мы взрослые должны помочь детям понять значимость семьи, воспитывать у детей любовь и уважение к членам семьи, прививать к детям чувство привязанности к семье и </a:t>
            </a:r>
            <a:r>
              <a:rPr lang="ru-RU" sz="1600" dirty="0" smtClean="0"/>
              <a:t>дому.</a:t>
            </a:r>
            <a:endParaRPr lang="ru-RU" sz="16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357166"/>
            <a:ext cx="8229600" cy="5768997"/>
          </a:xfrm>
        </p:spPr>
        <p:txBody>
          <a:bodyPr>
            <a:normAutofit lnSpcReduction="10000"/>
          </a:bodyPr>
          <a:lstStyle/>
          <a:p>
            <a:endParaRPr lang="ru-RU" sz="1600" dirty="0" smtClean="0"/>
          </a:p>
          <a:p>
            <a:r>
              <a:rPr lang="ru-RU" sz="1600" b="1" i="1" dirty="0"/>
              <a:t>Тематический план работы с детьми Формы организации совместной взросло - детской деятельности</a:t>
            </a:r>
            <a:r>
              <a:rPr lang="ru-RU" sz="1600" b="1" i="1" dirty="0" smtClean="0"/>
              <a:t>.</a:t>
            </a:r>
          </a:p>
          <a:p>
            <a:r>
              <a:rPr lang="ru-RU" sz="1600" b="1" i="1" dirty="0" smtClean="0"/>
              <a:t>Образовательная деятельность.</a:t>
            </a:r>
          </a:p>
          <a:p>
            <a:r>
              <a:rPr lang="ru-RU" sz="1600" dirty="0"/>
              <a:t>Основное содержание Познание (окружающий)</a:t>
            </a:r>
          </a:p>
          <a:p>
            <a:r>
              <a:rPr lang="ru-RU" sz="1600" dirty="0"/>
              <a:t>«Моя дружная семья»;</a:t>
            </a:r>
          </a:p>
          <a:p>
            <a:r>
              <a:rPr lang="ru-RU" sz="1600" dirty="0"/>
              <a:t>«Кошка и котёнок»</a:t>
            </a:r>
          </a:p>
          <a:p>
            <a:r>
              <a:rPr lang="ru-RU" sz="1600" dirty="0"/>
              <a:t>(ФЭМП)-</a:t>
            </a:r>
          </a:p>
          <a:p>
            <a:r>
              <a:rPr lang="ru-RU" sz="1600" dirty="0"/>
              <a:t>«Андрюша и цыплёнок» (Т.В.Ковригина стр.71)</a:t>
            </a:r>
          </a:p>
          <a:p>
            <a:r>
              <a:rPr lang="ru-RU" sz="1600" dirty="0"/>
              <a:t>«Путешествие в лес за грибами» (Т.В.Ковригина стр.78) Конструирование- «Мебель для дома»</a:t>
            </a:r>
          </a:p>
          <a:p>
            <a:r>
              <a:rPr lang="ru-RU" sz="1600" dirty="0"/>
              <a:t>Речевое развитие: Чтение русской народной сказки «Три медведя» Рассматривание картины «Коза с козлятами»</a:t>
            </a:r>
          </a:p>
          <a:p>
            <a:r>
              <a:rPr lang="ru-RU" sz="1600" dirty="0"/>
              <a:t>Художественное творчество</a:t>
            </a:r>
          </a:p>
          <a:p>
            <a:r>
              <a:rPr lang="ru-RU" sz="1600" dirty="0"/>
              <a:t>Рисование - «Красивые воздушные шары для мамы»,</a:t>
            </a:r>
          </a:p>
          <a:p>
            <a:r>
              <a:rPr lang="ru-RU" sz="1600" dirty="0"/>
              <a:t>«Бублики для всей семьи»</a:t>
            </a:r>
          </a:p>
          <a:p>
            <a:r>
              <a:rPr lang="ru-RU" sz="1600" dirty="0"/>
              <a:t>Лепка-«Испечём оладушки»</a:t>
            </a:r>
          </a:p>
          <a:p>
            <a:r>
              <a:rPr lang="ru-RU" sz="1600" dirty="0"/>
              <a:t>Аппликация- «Красивый цветок для мамы»</a:t>
            </a:r>
          </a:p>
          <a:p>
            <a:r>
              <a:rPr lang="ru-RU" sz="1600" dirty="0"/>
              <a:t>Чтение художественной </a:t>
            </a:r>
            <a:r>
              <a:rPr lang="ru-RU" sz="1600" dirty="0" smtClean="0"/>
              <a:t>литературы.</a:t>
            </a:r>
          </a:p>
          <a:p>
            <a:r>
              <a:rPr lang="ru-RU" sz="1600" dirty="0"/>
              <a:t>Заучивание наизусть (пальчиковая игра) «Моя семья» Музыка-пение колыбельной «Баю- бай», «Пирожки» </a:t>
            </a:r>
            <a:r>
              <a:rPr lang="ru-RU" sz="1600" dirty="0" err="1" smtClean="0"/>
              <a:t>Филиченко</a:t>
            </a:r>
            <a:r>
              <a:rPr lang="ru-RU" sz="1600" dirty="0" smtClean="0"/>
              <a:t>.</a:t>
            </a:r>
            <a:endParaRPr lang="ru-RU" sz="1600" b="1" i="1"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285728"/>
            <a:ext cx="8229600" cy="5840435"/>
          </a:xfrm>
        </p:spPr>
        <p:txBody>
          <a:bodyPr>
            <a:normAutofit fontScale="92500" lnSpcReduction="10000"/>
          </a:bodyPr>
          <a:lstStyle/>
          <a:p>
            <a:endParaRPr lang="ru-RU" sz="1600" dirty="0" smtClean="0"/>
          </a:p>
          <a:p>
            <a:r>
              <a:rPr lang="ru-RU" sz="1600" dirty="0" smtClean="0"/>
              <a:t>Совместная деятельность.</a:t>
            </a:r>
          </a:p>
          <a:p>
            <a:r>
              <a:rPr lang="ru-RU" sz="1600" dirty="0" smtClean="0"/>
              <a:t>Беседы.</a:t>
            </a:r>
          </a:p>
          <a:p>
            <a:r>
              <a:rPr lang="ru-RU" sz="1600" dirty="0"/>
              <a:t>Беседа по фотографиям:</a:t>
            </a:r>
          </a:p>
          <a:p>
            <a:r>
              <a:rPr lang="ru-RU" sz="1600" dirty="0"/>
              <a:t>«Моя семья»,</a:t>
            </a:r>
          </a:p>
          <a:p>
            <a:r>
              <a:rPr lang="ru-RU" sz="1600" dirty="0"/>
              <a:t>«Праздники в моей семье»,</a:t>
            </a:r>
          </a:p>
          <a:p>
            <a:r>
              <a:rPr lang="ru-RU" sz="1600" dirty="0"/>
              <a:t>«В нашей семье все трудятся»,</a:t>
            </a:r>
          </a:p>
          <a:p>
            <a:r>
              <a:rPr lang="ru-RU" sz="1600" dirty="0"/>
              <a:t>«Любимые занятия членов нашей семьи» Моя семья</a:t>
            </a:r>
          </a:p>
          <a:p>
            <a:r>
              <a:rPr lang="ru-RU" sz="1600" dirty="0"/>
              <a:t>Чтение и обсуждение сказок, стихов Отгадывание загадок</a:t>
            </a:r>
          </a:p>
          <a:p>
            <a:r>
              <a:rPr lang="ru-RU" sz="1600" dirty="0"/>
              <a:t>Ситуативный разговор «Что готовит мама?»,</a:t>
            </a:r>
          </a:p>
          <a:p>
            <a:r>
              <a:rPr lang="ru-RU" sz="1600" dirty="0"/>
              <a:t>Беседа по картинкам Где работает мама (папа)?</a:t>
            </a:r>
          </a:p>
          <a:p>
            <a:r>
              <a:rPr lang="ru-RU" sz="1600" dirty="0"/>
              <a:t>Что делать, если кто-то заболел?</a:t>
            </a:r>
          </a:p>
          <a:p>
            <a:r>
              <a:rPr lang="ru-RU" sz="1600" dirty="0"/>
              <a:t>Что такое хорошо и что такое плохо</a:t>
            </a:r>
            <a:r>
              <a:rPr lang="ru-RU" sz="1600" dirty="0" smtClean="0"/>
              <a:t>?</a:t>
            </a:r>
          </a:p>
          <a:p>
            <a:r>
              <a:rPr lang="ru-RU" sz="1600" dirty="0" smtClean="0"/>
              <a:t>Чтение художественной литературы.</a:t>
            </a:r>
          </a:p>
          <a:p>
            <a:r>
              <a:rPr lang="ru-RU" sz="1600" dirty="0"/>
              <a:t>Чтение </a:t>
            </a:r>
            <a:r>
              <a:rPr lang="ru-RU" sz="1600" dirty="0" err="1"/>
              <a:t>потешек</a:t>
            </a:r>
            <a:r>
              <a:rPr lang="ru-RU" sz="1600" dirty="0"/>
              <a:t> «Из-за леса из-за гор, едет дедушка Егор»</a:t>
            </a:r>
          </a:p>
          <a:p>
            <a:r>
              <a:rPr lang="ru-RU" sz="1600" dirty="0"/>
              <a:t>Чтение : колыбельные песни</a:t>
            </a:r>
          </a:p>
          <a:p>
            <a:r>
              <a:rPr lang="ru-RU" sz="1600" dirty="0"/>
              <a:t>Сказки: «Волк и козлята», «Маша и медведь», «Три медведя»</a:t>
            </a:r>
          </a:p>
          <a:p>
            <a:r>
              <a:rPr lang="ru-RU" sz="1600" dirty="0"/>
              <a:t>Д. </a:t>
            </a:r>
            <a:r>
              <a:rPr lang="ru-RU" sz="1600" dirty="0" err="1"/>
              <a:t>Габе</a:t>
            </a:r>
            <a:r>
              <a:rPr lang="ru-RU" sz="1600" dirty="0"/>
              <a:t> «Моя семья»</a:t>
            </a:r>
          </a:p>
          <a:p>
            <a:r>
              <a:rPr lang="ru-RU" sz="1600" dirty="0"/>
              <a:t>К. Ушинский «Петушок с семьёй»</a:t>
            </a:r>
          </a:p>
          <a:p>
            <a:r>
              <a:rPr lang="ru-RU" sz="1600" dirty="0"/>
              <a:t>А. </a:t>
            </a:r>
            <a:r>
              <a:rPr lang="ru-RU" sz="1600" dirty="0" err="1"/>
              <a:t>Барто</a:t>
            </a:r>
            <a:r>
              <a:rPr lang="ru-RU" sz="1600" dirty="0"/>
              <a:t> «Посидим в тишине»</a:t>
            </a:r>
          </a:p>
          <a:p>
            <a:r>
              <a:rPr lang="ru-RU" sz="1600" dirty="0"/>
              <a:t>Чтение </a:t>
            </a:r>
            <a:r>
              <a:rPr lang="ru-RU" sz="1600" dirty="0" err="1"/>
              <a:t>потешки</a:t>
            </a:r>
            <a:r>
              <a:rPr lang="ru-RU" sz="1600" dirty="0"/>
              <a:t> «Ладушки - </a:t>
            </a:r>
            <a:r>
              <a:rPr lang="ru-RU" sz="1600" dirty="0" err="1"/>
              <a:t>ладушки</a:t>
            </a:r>
            <a:r>
              <a:rPr lang="ru-RU" sz="1600" dirty="0"/>
              <a:t>»</a:t>
            </a:r>
          </a:p>
          <a:p>
            <a:r>
              <a:rPr lang="ru-RU" sz="1600" dirty="0"/>
              <a:t>Стихотворения: Ю. Жуковой «Про нас», </a:t>
            </a:r>
            <a:r>
              <a:rPr lang="ru-RU" sz="1600" dirty="0" err="1"/>
              <a:t>Н.Майданник</a:t>
            </a:r>
            <a:r>
              <a:rPr lang="ru-RU" sz="1600" dirty="0"/>
              <a:t> «Моя семья»,</a:t>
            </a:r>
          </a:p>
          <a:p>
            <a:endParaRPr lang="ru-RU" sz="16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357166"/>
            <a:ext cx="8229600" cy="5768997"/>
          </a:xfrm>
        </p:spPr>
        <p:txBody>
          <a:bodyPr>
            <a:normAutofit/>
          </a:bodyPr>
          <a:lstStyle/>
          <a:p>
            <a:endParaRPr lang="ru-RU" sz="1600" dirty="0" smtClean="0"/>
          </a:p>
          <a:p>
            <a:r>
              <a:rPr lang="ru-RU" sz="1600" dirty="0" smtClean="0"/>
              <a:t>Коммуникация.</a:t>
            </a:r>
          </a:p>
          <a:p>
            <a:r>
              <a:rPr lang="ru-RU" sz="1600" dirty="0"/>
              <a:t>Беседа «Кто, где работает?» «Как ты помогаешь маме?»</a:t>
            </a:r>
          </a:p>
          <a:p>
            <a:r>
              <a:rPr lang="ru-RU" sz="1600" dirty="0"/>
              <a:t>«У меня есть брат (сестра) «Дом, в котором я живу» Отгадывание загадок Пословицы и поговорки о </a:t>
            </a:r>
            <a:r>
              <a:rPr lang="ru-RU" sz="1600" dirty="0" smtClean="0"/>
              <a:t>семье.</a:t>
            </a:r>
          </a:p>
          <a:p>
            <a:r>
              <a:rPr lang="ru-RU" sz="1600" dirty="0" smtClean="0"/>
              <a:t>Художественное творчество.</a:t>
            </a:r>
          </a:p>
          <a:p>
            <a:r>
              <a:rPr lang="ru-RU" sz="1600" dirty="0"/>
              <a:t>Портрет мамы (папы); раскраски - цветы; лепка - пирожки</a:t>
            </a:r>
            <a:r>
              <a:rPr lang="ru-RU" sz="1600" dirty="0" smtClean="0"/>
              <a:t>.</a:t>
            </a:r>
          </a:p>
          <a:p>
            <a:r>
              <a:rPr lang="ru-RU" sz="1600" dirty="0" smtClean="0"/>
              <a:t>Музыка</a:t>
            </a:r>
          </a:p>
          <a:p>
            <a:r>
              <a:rPr lang="ru-RU" sz="1600" dirty="0"/>
              <a:t>Пение колыбельных песен; «Вышла курочка гулять» муз. А. Филиппенко; «Серенькая кошечка» муз. М. </a:t>
            </a:r>
            <a:r>
              <a:rPr lang="ru-RU" sz="1600" dirty="0" err="1"/>
              <a:t>Красева</a:t>
            </a:r>
            <a:r>
              <a:rPr lang="ru-RU" sz="1600" dirty="0"/>
              <a:t>; рус. нар. песенка «Ладушки»; муз. ритмические движения «Пляска с платочками»; муз. игра «Кошка с котятами»; слушание «Болезнь куклы», «Новая кукла» П. И. </a:t>
            </a:r>
            <a:r>
              <a:rPr lang="ru-RU" sz="1600" dirty="0" smtClean="0"/>
              <a:t>Чайковского.</a:t>
            </a:r>
          </a:p>
          <a:p>
            <a:r>
              <a:rPr lang="ru-RU" sz="1600" dirty="0" smtClean="0"/>
              <a:t>Игровая деятельность.</a:t>
            </a:r>
          </a:p>
          <a:p>
            <a:r>
              <a:rPr lang="ru-RU" sz="1600" dirty="0"/>
              <a:t>Дидактические игры и упражнения</a:t>
            </a:r>
          </a:p>
          <a:p>
            <a:r>
              <a:rPr lang="ru-RU" sz="1600" dirty="0"/>
              <a:t>Д/и: «Назови ласково»; «Вежливые слова», «Позвони по телефону маме (папе)», «Мой портрет», «Помоги маме (папе)», «Г де мы были, что мы видели», «Кто, что любит делать?», «Кому что подарить?», «Кому, что нужно для работы?», «Хорошо или плохо?», «Встречаем гостей», «Можно - нельзя», «Накормим куклу», «Уложим куклу спать», «Кукла заболела» «На чём люди ездят?» Музыкально -</a:t>
            </a:r>
            <a:r>
              <a:rPr lang="ru-RU" sz="1600" dirty="0" err="1"/>
              <a:t>дид.игра</a:t>
            </a:r>
            <a:r>
              <a:rPr lang="ru-RU" sz="1600" dirty="0"/>
              <a:t>: «Чьей мамы голосок?» (домашние животные и птицы)</a:t>
            </a:r>
          </a:p>
          <a:p>
            <a:r>
              <a:rPr lang="ru-RU" sz="1600" dirty="0" smtClean="0"/>
              <a:t>.</a:t>
            </a:r>
            <a:endParaRPr lang="ru-RU" sz="16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285728"/>
            <a:ext cx="8229600" cy="5840435"/>
          </a:xfrm>
        </p:spPr>
        <p:txBody>
          <a:bodyPr>
            <a:normAutofit/>
          </a:bodyPr>
          <a:lstStyle/>
          <a:p>
            <a:endParaRPr lang="ru-RU" sz="1600" dirty="0" smtClean="0"/>
          </a:p>
          <a:p>
            <a:r>
              <a:rPr lang="ru-RU" sz="1600" dirty="0"/>
              <a:t>Подвижные игры</a:t>
            </a:r>
          </a:p>
          <a:p>
            <a:r>
              <a:rPr lang="ru-RU" sz="1600" dirty="0"/>
              <a:t>«Наседка и цыплята», «Птички в гнёздышках», «Попади в цель», «Гуси - лебеди», «Карусель»</a:t>
            </a:r>
          </a:p>
          <a:p>
            <a:r>
              <a:rPr lang="ru-RU" sz="1600" dirty="0"/>
              <a:t>Сюжетно - ролевые игры: «Семья принимает гостей», «День рожденья куклы», «Дочка заболела», «Семья переезжает на новую квартиру (Новоселье)», «Поездка на автобусе», «Семья», «Дочки - -матери», «Детский сад», «Поездка в магазин, зоопарк», «Больница», «Пешеходы», «В театр»</a:t>
            </a:r>
          </a:p>
          <a:p>
            <a:r>
              <a:rPr lang="ru-RU" sz="1600" dirty="0"/>
              <a:t>Моделирование ситуаций Настольные игры</a:t>
            </a:r>
          </a:p>
          <a:p>
            <a:r>
              <a:rPr lang="ru-RU" sz="1600" dirty="0"/>
              <a:t>«Большие и маленькие», «Собери семью», «Ассоциации», лото «Продукты», «Одежда», «Мой дом».</a:t>
            </a:r>
          </a:p>
          <a:p>
            <a:r>
              <a:rPr lang="ru-RU" sz="1600" dirty="0"/>
              <a:t>Театрализованная игра:</a:t>
            </a:r>
          </a:p>
          <a:p>
            <a:r>
              <a:rPr lang="ru-RU" sz="1600" dirty="0"/>
              <a:t>По сказке «Три медведя».</a:t>
            </a:r>
          </a:p>
          <a:p>
            <a:r>
              <a:rPr lang="ru-RU" sz="1600" dirty="0"/>
              <a:t>Игра драматизация:</a:t>
            </a:r>
          </a:p>
          <a:p>
            <a:r>
              <a:rPr lang="ru-RU" sz="1600" dirty="0"/>
              <a:t>«Наша Маша маленькая», «Почему так?»</a:t>
            </a:r>
          </a:p>
          <a:p>
            <a:r>
              <a:rPr lang="ru-RU" sz="1600" dirty="0"/>
              <a:t>Игры с конструктором; </a:t>
            </a:r>
            <a:r>
              <a:rPr lang="ru-RU" sz="1600" dirty="0" err="1"/>
              <a:t>пазлы</a:t>
            </a:r>
            <a:r>
              <a:rPr lang="ru-RU" sz="1600" dirty="0"/>
              <a:t>; кубики - картинки; строитель</a:t>
            </a:r>
            <a:r>
              <a:rPr lang="ru-RU" sz="1600" dirty="0" smtClean="0"/>
              <a:t>.</a:t>
            </a:r>
          </a:p>
          <a:p>
            <a:r>
              <a:rPr lang="ru-RU" sz="1600" dirty="0" smtClean="0"/>
              <a:t>Наблюдения.</a:t>
            </a:r>
          </a:p>
          <a:p>
            <a:r>
              <a:rPr lang="ru-RU" sz="1600" dirty="0"/>
              <a:t>За птицами, транспортом, прохожими людьми, работой дворника; природными </a:t>
            </a:r>
            <a:r>
              <a:rPr lang="ru-RU" sz="1600" dirty="0" smtClean="0"/>
              <a:t>явлениями.</a:t>
            </a:r>
            <a:endParaRPr lang="ru-RU" sz="16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357166"/>
            <a:ext cx="8229600" cy="5768997"/>
          </a:xfrm>
        </p:spPr>
        <p:txBody>
          <a:bodyPr>
            <a:normAutofit lnSpcReduction="10000"/>
          </a:bodyPr>
          <a:lstStyle/>
          <a:p>
            <a:endParaRPr lang="ru-RU" sz="1600" dirty="0" smtClean="0"/>
          </a:p>
          <a:p>
            <a:r>
              <a:rPr lang="ru-RU" sz="1600" b="1" dirty="0"/>
              <a:t>Экспериментирование </a:t>
            </a:r>
            <a:r>
              <a:rPr lang="ru-RU" sz="1600" dirty="0"/>
              <a:t>с водой «Как сделать мыльную пену?», «Что лучше подойдет для изготовления праздничного торта? (глина, песок, опилки)». </a:t>
            </a:r>
            <a:r>
              <a:rPr lang="ru-RU" sz="1600" b="1" dirty="0"/>
              <a:t>Коллекции: </a:t>
            </a:r>
            <a:r>
              <a:rPr lang="ru-RU" sz="1600" dirty="0"/>
              <a:t>«Любимые игрушки нашей семьи», «Подарки осени» и другие.</a:t>
            </a:r>
          </a:p>
          <a:p>
            <a:r>
              <a:rPr lang="ru-RU" sz="1600" dirty="0" smtClean="0"/>
              <a:t>Работа с родителями.</a:t>
            </a:r>
          </a:p>
          <a:p>
            <a:pPr lvl="0"/>
            <a:r>
              <a:rPr lang="ru-RU" sz="1600" dirty="0"/>
              <a:t>Беседы	с родителями и детьми о прошедших выходных днях</a:t>
            </a:r>
          </a:p>
          <a:p>
            <a:pPr lvl="0"/>
            <a:r>
              <a:rPr lang="ru-RU" sz="1600" dirty="0"/>
              <a:t>Сбор	фотографий в фотоальбом: «Это я и моя семья»</a:t>
            </a:r>
          </a:p>
          <a:p>
            <a:pPr lvl="0"/>
            <a:r>
              <a:rPr lang="ru-RU" sz="1600" dirty="0"/>
              <a:t>«День добрых дел»</a:t>
            </a:r>
          </a:p>
          <a:p>
            <a:pPr lvl="0"/>
            <a:r>
              <a:rPr lang="ru-RU" sz="1600" dirty="0"/>
              <a:t>Ширмы:</a:t>
            </a:r>
          </a:p>
          <a:p>
            <a:r>
              <a:rPr lang="ru-RU" sz="1600" dirty="0"/>
              <a:t>«Дети и компьютеры»,</a:t>
            </a:r>
          </a:p>
          <a:p>
            <a:r>
              <a:rPr lang="ru-RU" sz="1600" dirty="0"/>
              <a:t>«Растим здорового ребёнка»,</a:t>
            </a:r>
          </a:p>
          <a:p>
            <a:r>
              <a:rPr lang="ru-RU" sz="1600" dirty="0"/>
              <a:t>«Еда без вреда»,</a:t>
            </a:r>
          </a:p>
          <a:p>
            <a:r>
              <a:rPr lang="ru-RU" sz="1600" dirty="0"/>
              <a:t>«Пальчиковые игры на тему «Семья»</a:t>
            </a:r>
          </a:p>
          <a:p>
            <a:pPr lvl="0"/>
            <a:r>
              <a:rPr lang="ru-RU" sz="1600" dirty="0"/>
              <a:t>Консультации:</a:t>
            </a:r>
          </a:p>
          <a:p>
            <a:r>
              <a:rPr lang="ru-RU" sz="1600" dirty="0"/>
              <a:t>«Воспитание собственным примером» ПДД «Как реагировать на детские истерики»</a:t>
            </a:r>
          </a:p>
          <a:p>
            <a:r>
              <a:rPr lang="ru-RU" sz="1600" dirty="0"/>
              <a:t>«Пример для родителей: «Спокойной ночи»</a:t>
            </a:r>
          </a:p>
          <a:p>
            <a:pPr lvl="0"/>
            <a:r>
              <a:rPr lang="ru-RU" sz="1600" dirty="0"/>
              <a:t>Памятка	для родителей на тему: «Авторитет - основа воспитания»</a:t>
            </a:r>
          </a:p>
          <a:p>
            <a:pPr lvl="0"/>
            <a:r>
              <a:rPr lang="ru-RU" sz="1600" dirty="0"/>
              <a:t>Совместное	создание предметно - развивающей среды.</a:t>
            </a:r>
          </a:p>
          <a:p>
            <a:pPr lvl="0"/>
            <a:r>
              <a:rPr lang="ru-RU" sz="1600" dirty="0"/>
              <a:t>Фотовыставка	«Я и моя семья»</a:t>
            </a:r>
          </a:p>
          <a:p>
            <a:r>
              <a:rPr lang="ru-RU" sz="1600" b="1" dirty="0"/>
              <a:t>Коллективное творческое дело (КТД) </a:t>
            </a:r>
            <a:r>
              <a:rPr lang="ru-RU" sz="1600" dirty="0"/>
              <a:t>взрослых и детей по созданию поделок для выставки «Огородная фантазия».</a:t>
            </a:r>
          </a:p>
          <a:p>
            <a:endParaRPr lang="ru-RU" sz="1600" dirty="0"/>
          </a:p>
        </p:txBody>
      </p:sp>
    </p:spTree>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36</TotalTime>
  <Words>1353</Words>
  <Application>Microsoft Office PowerPoint</Application>
  <PresentationFormat>Экран (4:3)</PresentationFormat>
  <Paragraphs>122</Paragraphs>
  <Slides>10</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10</vt:i4>
      </vt:variant>
    </vt:vector>
  </HeadingPairs>
  <TitlesOfParts>
    <vt:vector size="11" baseType="lpstr">
      <vt:lpstr>Тема Office</vt:lpstr>
      <vt:lpstr>Муниципальное бюджетное дошкольное образовательное учреждение детский сад № 35 город Екатеринбург</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Company>SPecialiST RePack</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Муниципальное автономное  дошкольное образовательное учреждение детский сад № 82 город Екатеринбург</dc:title>
  <dc:creator>Пользователь Windows</dc:creator>
  <cp:lastModifiedBy>ACER</cp:lastModifiedBy>
  <cp:revision>6</cp:revision>
  <dcterms:created xsi:type="dcterms:W3CDTF">2022-07-31T04:06:18Z</dcterms:created>
  <dcterms:modified xsi:type="dcterms:W3CDTF">2022-09-20T09:38:13Z</dcterms:modified>
</cp:coreProperties>
</file>