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69" r:id="rId4"/>
    <p:sldId id="259" r:id="rId5"/>
    <p:sldId id="260" r:id="rId6"/>
    <p:sldId id="270" r:id="rId7"/>
    <p:sldId id="271" r:id="rId8"/>
    <p:sldId id="272" r:id="rId9"/>
    <p:sldId id="273" r:id="rId10"/>
    <p:sldId id="261" r:id="rId11"/>
    <p:sldId id="279" r:id="rId12"/>
    <p:sldId id="266" r:id="rId13"/>
    <p:sldId id="274" r:id="rId14"/>
    <p:sldId id="275" r:id="rId15"/>
    <p:sldId id="276" r:id="rId16"/>
    <p:sldId id="277" r:id="rId17"/>
    <p:sldId id="278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DDEAAE-DE55-45A3-A4F7-3874E0140D37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 rtlCol="0"/>
        <a:lstStyle/>
        <a:p>
          <a:pPr rtl="0"/>
          <a:endParaRPr lang="en-US"/>
        </a:p>
      </dgm:t>
    </dgm:pt>
    <dgm:pt modelId="{E4D23657-D1E8-4B22-974B-8DC90813F51B}">
      <dgm:prSet phldrT="[Text]"/>
      <dgm:spPr/>
      <dgm:t>
        <a:bodyPr rtlCol="0"/>
        <a:lstStyle/>
        <a:p>
          <a:pPr rtl="0"/>
          <a:r>
            <a:rPr lang="ru-RU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1 неделя</a:t>
          </a:r>
          <a:r>
            <a:rPr lang="ru-RU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:</a:t>
          </a:r>
        </a:p>
        <a:p>
          <a:pPr rtl="0"/>
          <a:r>
            <a:rPr lang="ru-RU" b="1" i="1" dirty="0">
              <a:solidFill>
                <a:schemeClr val="tx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«Я и моя семья»</a:t>
          </a:r>
          <a:endParaRPr lang="en-US" b="1" dirty="0">
            <a:solidFill>
              <a:schemeClr val="tx1">
                <a:lumMod val="50000"/>
              </a:schemeClr>
            </a:solidFill>
          </a:endParaRPr>
        </a:p>
      </dgm:t>
    </dgm:pt>
    <dgm:pt modelId="{89EF0911-2234-42D0-AEF3-7FADAFD12999}" type="parTrans" cxnId="{99F95D8E-A851-4953-A3C5-9BF7753ED9FA}">
      <dgm:prSet/>
      <dgm:spPr/>
      <dgm:t>
        <a:bodyPr rtlCol="0"/>
        <a:lstStyle/>
        <a:p>
          <a:pPr rtl="0"/>
          <a:endParaRPr lang="en-US"/>
        </a:p>
      </dgm:t>
    </dgm:pt>
    <dgm:pt modelId="{529487B0-19AA-4AAC-8F83-CF2C113EB84D}" type="sibTrans" cxnId="{99F95D8E-A851-4953-A3C5-9BF7753ED9FA}">
      <dgm:prSet/>
      <dgm:spPr/>
      <dgm:t>
        <a:bodyPr rtlCol="0"/>
        <a:lstStyle/>
        <a:p>
          <a:pPr rtl="0"/>
          <a:endParaRPr lang="en-US"/>
        </a:p>
      </dgm:t>
    </dgm:pt>
    <dgm:pt modelId="{EF034794-D109-40B6-8FA2-8971C3123AB6}">
      <dgm:prSet phldrT="[Text]"/>
      <dgm:spPr/>
      <dgm:t>
        <a:bodyPr rtlCol="0"/>
        <a:lstStyle/>
        <a:p>
          <a:pPr rtl="0"/>
          <a:r>
            <a:rPr lang="ru-RU" b="1" i="1" dirty="0">
              <a:solidFill>
                <a:schemeClr val="accent4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2 неделя</a:t>
          </a:r>
          <a:r>
            <a:rPr lang="ru-RU" i="1" dirty="0">
              <a:solidFill>
                <a:schemeClr val="accent4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:</a:t>
          </a:r>
        </a:p>
        <a:p>
          <a:pPr rtl="0"/>
          <a:r>
            <a:rPr lang="ru-RU" b="1" i="1" dirty="0">
              <a:solidFill>
                <a:schemeClr val="tx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«Мой дом и мой детский сад»</a:t>
          </a:r>
          <a:endParaRPr lang="ru" b="1" dirty="0">
            <a:solidFill>
              <a:schemeClr val="tx1">
                <a:lumMod val="50000"/>
              </a:schemeClr>
            </a:solidFill>
          </a:endParaRPr>
        </a:p>
      </dgm:t>
    </dgm:pt>
    <dgm:pt modelId="{64D09C75-3D44-4CEF-9459-5C91DB44A9EA}" type="parTrans" cxnId="{80FF73C0-9BCD-436E-A85B-D6D7D322462C}">
      <dgm:prSet/>
      <dgm:spPr/>
      <dgm:t>
        <a:bodyPr rtlCol="0"/>
        <a:lstStyle/>
        <a:p>
          <a:pPr rtl="0"/>
          <a:endParaRPr lang="en-US"/>
        </a:p>
      </dgm:t>
    </dgm:pt>
    <dgm:pt modelId="{CDDFC891-FC62-4131-A642-2D94388BCCE2}" type="sibTrans" cxnId="{80FF73C0-9BCD-436E-A85B-D6D7D322462C}">
      <dgm:prSet/>
      <dgm:spPr/>
      <dgm:t>
        <a:bodyPr rtlCol="0"/>
        <a:lstStyle/>
        <a:p>
          <a:pPr rtl="0"/>
          <a:endParaRPr lang="en-US"/>
        </a:p>
      </dgm:t>
    </dgm:pt>
    <dgm:pt modelId="{15E11DBD-E9B5-4BCF-A56C-7AAE26CE30DC}">
      <dgm:prSet phldrT="[Text]"/>
      <dgm:spPr/>
      <dgm:t>
        <a:bodyPr rtlCol="0"/>
        <a:lstStyle/>
        <a:p>
          <a:pPr rtl="0"/>
          <a:r>
            <a:rPr lang="ru-RU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3 неделя</a:t>
          </a:r>
          <a:r>
            <a:rPr lang="ru-RU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: </a:t>
          </a:r>
        </a:p>
        <a:p>
          <a:pPr rtl="0"/>
          <a:r>
            <a:rPr lang="ru-RU" b="1" i="1" dirty="0">
              <a:solidFill>
                <a:schemeClr val="tx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«Мы дружные ребята» </a:t>
          </a:r>
          <a:r>
            <a:rPr lang="ru-RU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(формирование доброжелательных отношений в группе)</a:t>
          </a:r>
          <a:endParaRPr lang="ru" dirty="0"/>
        </a:p>
      </dgm:t>
    </dgm:pt>
    <dgm:pt modelId="{B7B43D5B-12E9-44B1-B818-4B50F6AD3C0A}" type="parTrans" cxnId="{5E0737F0-6DE4-4885-BC59-82E10D617E50}">
      <dgm:prSet/>
      <dgm:spPr/>
      <dgm:t>
        <a:bodyPr rtlCol="0"/>
        <a:lstStyle/>
        <a:p>
          <a:pPr rtl="0"/>
          <a:endParaRPr lang="en-US"/>
        </a:p>
      </dgm:t>
    </dgm:pt>
    <dgm:pt modelId="{329BDEDB-415B-4AB3-B964-E819D0C56DBB}" type="sibTrans" cxnId="{5E0737F0-6DE4-4885-BC59-82E10D617E50}">
      <dgm:prSet/>
      <dgm:spPr/>
      <dgm:t>
        <a:bodyPr rtlCol="0"/>
        <a:lstStyle/>
        <a:p>
          <a:pPr rtl="0"/>
          <a:endParaRPr lang="en-US"/>
        </a:p>
      </dgm:t>
    </dgm:pt>
    <dgm:pt modelId="{778AA374-0E17-4AEA-8EB6-0C342D57D8D8}">
      <dgm:prSet phldrT="[Text]"/>
      <dgm:spPr/>
      <dgm:t>
        <a:bodyPr rtlCol="0"/>
        <a:lstStyle/>
        <a:p>
          <a:pPr rtl="0"/>
          <a:r>
            <a:rPr lang="ru-RU" b="1" i="1" dirty="0">
              <a:solidFill>
                <a:schemeClr val="accent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4 неделя</a:t>
          </a:r>
          <a:r>
            <a:rPr lang="ru-RU" i="1" dirty="0">
              <a:solidFill>
                <a:schemeClr val="accent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: </a:t>
          </a:r>
        </a:p>
        <a:p>
          <a:pPr rtl="0"/>
          <a:r>
            <a:rPr lang="ru-RU" b="1" i="1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«Наша большая Родина — Россия»</a:t>
          </a:r>
          <a:endParaRPr lang="ru" b="1" dirty="0">
            <a:solidFill>
              <a:schemeClr val="tx2">
                <a:lumMod val="95000"/>
                <a:lumOff val="5000"/>
              </a:schemeClr>
            </a:solidFill>
          </a:endParaRPr>
        </a:p>
      </dgm:t>
    </dgm:pt>
    <dgm:pt modelId="{5E28F01D-9664-415C-A0CD-EBFDAB29426C}" type="parTrans" cxnId="{6F55886F-2AC8-4F4F-B328-821CB3A2117B}">
      <dgm:prSet/>
      <dgm:spPr/>
      <dgm:t>
        <a:bodyPr rtlCol="0"/>
        <a:lstStyle/>
        <a:p>
          <a:pPr rtl="0"/>
          <a:endParaRPr lang="en-US"/>
        </a:p>
      </dgm:t>
    </dgm:pt>
    <dgm:pt modelId="{1A604594-E883-4DA9-8A2A-16DFACE8640A}" type="sibTrans" cxnId="{6F55886F-2AC8-4F4F-B328-821CB3A2117B}">
      <dgm:prSet/>
      <dgm:spPr/>
      <dgm:t>
        <a:bodyPr rtlCol="0"/>
        <a:lstStyle/>
        <a:p>
          <a:pPr rtl="0"/>
          <a:endParaRPr lang="en-US"/>
        </a:p>
      </dgm:t>
    </dgm:pt>
    <dgm:pt modelId="{EB3CB291-E23A-4667-A32E-A640A76557A1}" type="pres">
      <dgm:prSet presAssocID="{41DDEAAE-DE55-45A3-A4F7-3874E0140D37}" presName="rootnode" presStyleCnt="0">
        <dgm:presLayoutVars>
          <dgm:chMax/>
          <dgm:chPref/>
          <dgm:dir/>
          <dgm:animLvl val="lvl"/>
        </dgm:presLayoutVars>
      </dgm:prSet>
      <dgm:spPr/>
    </dgm:pt>
    <dgm:pt modelId="{01035298-0CF7-4145-8EE2-24DBFEAF33BB}" type="pres">
      <dgm:prSet presAssocID="{E4D23657-D1E8-4B22-974B-8DC90813F51B}" presName="composite" presStyleCnt="0"/>
      <dgm:spPr/>
    </dgm:pt>
    <dgm:pt modelId="{21E1F518-1190-4883-914B-1FB66E6D3A63}" type="pres">
      <dgm:prSet presAssocID="{E4D23657-D1E8-4B22-974B-8DC90813F51B}" presName="LShape" presStyleLbl="alignNode1" presStyleIdx="0" presStyleCnt="7" custLinFactNeighborX="-9377" custLinFactNeighborY="9740"/>
      <dgm:spPr/>
    </dgm:pt>
    <dgm:pt modelId="{80B372F1-8EF3-4532-ACC6-E65E1D63ACA2}" type="pres">
      <dgm:prSet presAssocID="{E4D23657-D1E8-4B22-974B-8DC90813F51B}" presName="ParentText" presStyleLbl="revTx" presStyleIdx="0" presStyleCnt="4" custScaleX="142520" custScaleY="83271" custLinFactNeighborX="12046" custLinFactNeighborY="-115">
        <dgm:presLayoutVars>
          <dgm:chMax val="0"/>
          <dgm:chPref val="0"/>
          <dgm:bulletEnabled val="1"/>
        </dgm:presLayoutVars>
      </dgm:prSet>
      <dgm:spPr/>
    </dgm:pt>
    <dgm:pt modelId="{B746139E-4627-4CCC-9299-5653D77ED24D}" type="pres">
      <dgm:prSet presAssocID="{E4D23657-D1E8-4B22-974B-8DC90813F51B}" presName="Triangle" presStyleLbl="alignNode1" presStyleIdx="1" presStyleCnt="7" custLinFactNeighborX="-44617" custLinFactNeighborY="49575"/>
      <dgm:spPr>
        <a:solidFill>
          <a:schemeClr val="accent2"/>
        </a:solidFill>
      </dgm:spPr>
    </dgm:pt>
    <dgm:pt modelId="{780BC64D-2F67-498A-99F6-7EB28080D705}" type="pres">
      <dgm:prSet presAssocID="{529487B0-19AA-4AAC-8F83-CF2C113EB84D}" presName="sibTrans" presStyleCnt="0"/>
      <dgm:spPr/>
    </dgm:pt>
    <dgm:pt modelId="{68E230FA-2656-4C78-B827-58AFD214F445}" type="pres">
      <dgm:prSet presAssocID="{529487B0-19AA-4AAC-8F83-CF2C113EB84D}" presName="space" presStyleCnt="0"/>
      <dgm:spPr/>
    </dgm:pt>
    <dgm:pt modelId="{B07824BD-C1CB-4098-8E38-D3E1F721DF31}" type="pres">
      <dgm:prSet presAssocID="{EF034794-D109-40B6-8FA2-8971C3123AB6}" presName="composite" presStyleCnt="0"/>
      <dgm:spPr/>
    </dgm:pt>
    <dgm:pt modelId="{85769F8C-5820-4CB5-B01D-69A648973D8F}" type="pres">
      <dgm:prSet presAssocID="{EF034794-D109-40B6-8FA2-8971C3123AB6}" presName="LShape" presStyleLbl="alignNode1" presStyleIdx="2" presStyleCnt="7" custLinFactNeighborX="-5489" custLinFactNeighborY="-6323"/>
      <dgm:spPr/>
    </dgm:pt>
    <dgm:pt modelId="{18F7A15A-3ED1-4A32-B700-36B8D6BBE441}" type="pres">
      <dgm:prSet presAssocID="{EF034794-D109-40B6-8FA2-8971C3123AB6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F6F2BEFC-1674-4E8D-98FF-DE4432BB887C}" type="pres">
      <dgm:prSet presAssocID="{EF034794-D109-40B6-8FA2-8971C3123AB6}" presName="Triangle" presStyleLbl="alignNode1" presStyleIdx="3" presStyleCnt="7" custLinFactNeighborX="-37181" custLinFactNeighborY="-4958"/>
      <dgm:spPr>
        <a:solidFill>
          <a:schemeClr val="accent4">
            <a:lumMod val="75000"/>
          </a:schemeClr>
        </a:solidFill>
      </dgm:spPr>
    </dgm:pt>
    <dgm:pt modelId="{E26373E0-D095-405B-9F4A-CC7FBB5BEBD2}" type="pres">
      <dgm:prSet presAssocID="{CDDFC891-FC62-4131-A642-2D94388BCCE2}" presName="sibTrans" presStyleCnt="0"/>
      <dgm:spPr/>
    </dgm:pt>
    <dgm:pt modelId="{8B10941C-73F0-477C-9F3D-EB0A4525ACBE}" type="pres">
      <dgm:prSet presAssocID="{CDDFC891-FC62-4131-A642-2D94388BCCE2}" presName="space" presStyleCnt="0"/>
      <dgm:spPr/>
    </dgm:pt>
    <dgm:pt modelId="{DF2F85E9-6BAE-40EA-8F18-DAFCA3EFFB69}" type="pres">
      <dgm:prSet presAssocID="{15E11DBD-E9B5-4BCF-A56C-7AAE26CE30DC}" presName="composite" presStyleCnt="0"/>
      <dgm:spPr/>
    </dgm:pt>
    <dgm:pt modelId="{A5E67CF4-39ED-4CC8-A27F-E45EA5D3AC44}" type="pres">
      <dgm:prSet presAssocID="{15E11DBD-E9B5-4BCF-A56C-7AAE26CE30DC}" presName="LShape" presStyleLbl="alignNode1" presStyleIdx="4" presStyleCnt="7"/>
      <dgm:spPr/>
    </dgm:pt>
    <dgm:pt modelId="{F0124EB5-2136-46F3-B2F4-41A5196C24A0}" type="pres">
      <dgm:prSet presAssocID="{15E11DBD-E9B5-4BCF-A56C-7AAE26CE30DC}" presName="ParentText" presStyleLbl="revTx" presStyleIdx="2" presStyleCnt="4" custScaleX="107010" custScaleY="94259" custLinFactNeighborX="7483">
        <dgm:presLayoutVars>
          <dgm:chMax val="0"/>
          <dgm:chPref val="0"/>
          <dgm:bulletEnabled val="1"/>
        </dgm:presLayoutVars>
      </dgm:prSet>
      <dgm:spPr/>
    </dgm:pt>
    <dgm:pt modelId="{D5E82CFA-3F05-41CB-A66C-3A904CCE06CE}" type="pres">
      <dgm:prSet presAssocID="{15E11DBD-E9B5-4BCF-A56C-7AAE26CE30DC}" presName="Triangle" presStyleLbl="alignNode1" presStyleIdx="5" presStyleCnt="7"/>
      <dgm:spPr>
        <a:solidFill>
          <a:schemeClr val="tx1">
            <a:lumMod val="60000"/>
            <a:lumOff val="40000"/>
          </a:schemeClr>
        </a:solidFill>
      </dgm:spPr>
    </dgm:pt>
    <dgm:pt modelId="{F5574CB1-AC1C-4773-A4A7-C4CE14EF6374}" type="pres">
      <dgm:prSet presAssocID="{329BDEDB-415B-4AB3-B964-E819D0C56DBB}" presName="sibTrans" presStyleCnt="0"/>
      <dgm:spPr/>
    </dgm:pt>
    <dgm:pt modelId="{14FCF07D-F999-4928-B62C-1135C3080FD1}" type="pres">
      <dgm:prSet presAssocID="{329BDEDB-415B-4AB3-B964-E819D0C56DBB}" presName="space" presStyleCnt="0"/>
      <dgm:spPr/>
    </dgm:pt>
    <dgm:pt modelId="{2489F161-D1CF-4A3D-8E95-6382395DC25B}" type="pres">
      <dgm:prSet presAssocID="{778AA374-0E17-4AEA-8EB6-0C342D57D8D8}" presName="composite" presStyleCnt="0"/>
      <dgm:spPr/>
    </dgm:pt>
    <dgm:pt modelId="{06EAFCDC-2041-4C37-BE64-7627BAA16382}" type="pres">
      <dgm:prSet presAssocID="{778AA374-0E17-4AEA-8EB6-0C342D57D8D8}" presName="LShape" presStyleLbl="alignNode1" presStyleIdx="6" presStyleCnt="7"/>
      <dgm:spPr/>
    </dgm:pt>
    <dgm:pt modelId="{AFC6068B-131B-444D-AF53-A5A2A6DC9AE7}" type="pres">
      <dgm:prSet presAssocID="{778AA374-0E17-4AEA-8EB6-0C342D57D8D8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44D3C17-9BB9-4853-A637-BAE8CE37705E}" type="presOf" srcId="{EF034794-D109-40B6-8FA2-8971C3123AB6}" destId="{18F7A15A-3ED1-4A32-B700-36B8D6BBE441}" srcOrd="0" destOrd="0" presId="urn:microsoft.com/office/officeart/2009/3/layout/StepUpProcess"/>
    <dgm:cxn modelId="{B9285067-C906-4FDE-AAAC-9EE99F7669E3}" type="presOf" srcId="{E4D23657-D1E8-4B22-974B-8DC90813F51B}" destId="{80B372F1-8EF3-4532-ACC6-E65E1D63ACA2}" srcOrd="0" destOrd="0" presId="urn:microsoft.com/office/officeart/2009/3/layout/StepUpProcess"/>
    <dgm:cxn modelId="{6F55886F-2AC8-4F4F-B328-821CB3A2117B}" srcId="{41DDEAAE-DE55-45A3-A4F7-3874E0140D37}" destId="{778AA374-0E17-4AEA-8EB6-0C342D57D8D8}" srcOrd="3" destOrd="0" parTransId="{5E28F01D-9664-415C-A0CD-EBFDAB29426C}" sibTransId="{1A604594-E883-4DA9-8A2A-16DFACE8640A}"/>
    <dgm:cxn modelId="{686E8776-31B9-4547-B165-83B2470E83E1}" type="presOf" srcId="{778AA374-0E17-4AEA-8EB6-0C342D57D8D8}" destId="{AFC6068B-131B-444D-AF53-A5A2A6DC9AE7}" srcOrd="0" destOrd="0" presId="urn:microsoft.com/office/officeart/2009/3/layout/StepUpProcess"/>
    <dgm:cxn modelId="{99F95D8E-A851-4953-A3C5-9BF7753ED9FA}" srcId="{41DDEAAE-DE55-45A3-A4F7-3874E0140D37}" destId="{E4D23657-D1E8-4B22-974B-8DC90813F51B}" srcOrd="0" destOrd="0" parTransId="{89EF0911-2234-42D0-AEF3-7FADAFD12999}" sibTransId="{529487B0-19AA-4AAC-8F83-CF2C113EB84D}"/>
    <dgm:cxn modelId="{A98402AF-AFAB-470F-9C97-EF1C509D8499}" type="presOf" srcId="{15E11DBD-E9B5-4BCF-A56C-7AAE26CE30DC}" destId="{F0124EB5-2136-46F3-B2F4-41A5196C24A0}" srcOrd="0" destOrd="0" presId="urn:microsoft.com/office/officeart/2009/3/layout/StepUpProcess"/>
    <dgm:cxn modelId="{80FF73C0-9BCD-436E-A85B-D6D7D322462C}" srcId="{41DDEAAE-DE55-45A3-A4F7-3874E0140D37}" destId="{EF034794-D109-40B6-8FA2-8971C3123AB6}" srcOrd="1" destOrd="0" parTransId="{64D09C75-3D44-4CEF-9459-5C91DB44A9EA}" sibTransId="{CDDFC891-FC62-4131-A642-2D94388BCCE2}"/>
    <dgm:cxn modelId="{5E0737F0-6DE4-4885-BC59-82E10D617E50}" srcId="{41DDEAAE-DE55-45A3-A4F7-3874E0140D37}" destId="{15E11DBD-E9B5-4BCF-A56C-7AAE26CE30DC}" srcOrd="2" destOrd="0" parTransId="{B7B43D5B-12E9-44B1-B818-4B50F6AD3C0A}" sibTransId="{329BDEDB-415B-4AB3-B964-E819D0C56DBB}"/>
    <dgm:cxn modelId="{2607AFFA-E9F8-4160-9AE4-19F4DB2B71C9}" type="presOf" srcId="{41DDEAAE-DE55-45A3-A4F7-3874E0140D37}" destId="{EB3CB291-E23A-4667-A32E-A640A76557A1}" srcOrd="0" destOrd="0" presId="urn:microsoft.com/office/officeart/2009/3/layout/StepUpProcess"/>
    <dgm:cxn modelId="{D3BFF791-8D8E-4FBF-9F59-1FB887121875}" type="presParOf" srcId="{EB3CB291-E23A-4667-A32E-A640A76557A1}" destId="{01035298-0CF7-4145-8EE2-24DBFEAF33BB}" srcOrd="0" destOrd="0" presId="urn:microsoft.com/office/officeart/2009/3/layout/StepUpProcess"/>
    <dgm:cxn modelId="{AFA2BCAD-2F0B-4C3E-86A6-55A260AD16B0}" type="presParOf" srcId="{01035298-0CF7-4145-8EE2-24DBFEAF33BB}" destId="{21E1F518-1190-4883-914B-1FB66E6D3A63}" srcOrd="0" destOrd="0" presId="urn:microsoft.com/office/officeart/2009/3/layout/StepUpProcess"/>
    <dgm:cxn modelId="{AF2B8620-9DC0-4A87-9014-D45C2D1F8B38}" type="presParOf" srcId="{01035298-0CF7-4145-8EE2-24DBFEAF33BB}" destId="{80B372F1-8EF3-4532-ACC6-E65E1D63ACA2}" srcOrd="1" destOrd="0" presId="urn:microsoft.com/office/officeart/2009/3/layout/StepUpProcess"/>
    <dgm:cxn modelId="{4AA5420E-C2A1-4D24-A1DA-DA9E7976427D}" type="presParOf" srcId="{01035298-0CF7-4145-8EE2-24DBFEAF33BB}" destId="{B746139E-4627-4CCC-9299-5653D77ED24D}" srcOrd="2" destOrd="0" presId="urn:microsoft.com/office/officeart/2009/3/layout/StepUpProcess"/>
    <dgm:cxn modelId="{C3204B2A-D9EE-439E-BA61-A2C860BFF519}" type="presParOf" srcId="{EB3CB291-E23A-4667-A32E-A640A76557A1}" destId="{780BC64D-2F67-498A-99F6-7EB28080D705}" srcOrd="1" destOrd="0" presId="urn:microsoft.com/office/officeart/2009/3/layout/StepUpProcess"/>
    <dgm:cxn modelId="{49AEC91A-7C1D-4222-94BA-4D738F2D6C79}" type="presParOf" srcId="{780BC64D-2F67-498A-99F6-7EB28080D705}" destId="{68E230FA-2656-4C78-B827-58AFD214F445}" srcOrd="0" destOrd="0" presId="urn:microsoft.com/office/officeart/2009/3/layout/StepUpProcess"/>
    <dgm:cxn modelId="{B3ADA2AF-BE62-4C22-84A1-F4C5043918A4}" type="presParOf" srcId="{EB3CB291-E23A-4667-A32E-A640A76557A1}" destId="{B07824BD-C1CB-4098-8E38-D3E1F721DF31}" srcOrd="2" destOrd="0" presId="urn:microsoft.com/office/officeart/2009/3/layout/StepUpProcess"/>
    <dgm:cxn modelId="{D55AC698-F4A8-404D-94F4-78DB0A0637AF}" type="presParOf" srcId="{B07824BD-C1CB-4098-8E38-D3E1F721DF31}" destId="{85769F8C-5820-4CB5-B01D-69A648973D8F}" srcOrd="0" destOrd="0" presId="urn:microsoft.com/office/officeart/2009/3/layout/StepUpProcess"/>
    <dgm:cxn modelId="{6DF3D3A6-F203-4587-9E47-85B7CF8CB3D6}" type="presParOf" srcId="{B07824BD-C1CB-4098-8E38-D3E1F721DF31}" destId="{18F7A15A-3ED1-4A32-B700-36B8D6BBE441}" srcOrd="1" destOrd="0" presId="urn:microsoft.com/office/officeart/2009/3/layout/StepUpProcess"/>
    <dgm:cxn modelId="{B0900791-DD10-486B-8501-E09AD6094101}" type="presParOf" srcId="{B07824BD-C1CB-4098-8E38-D3E1F721DF31}" destId="{F6F2BEFC-1674-4E8D-98FF-DE4432BB887C}" srcOrd="2" destOrd="0" presId="urn:microsoft.com/office/officeart/2009/3/layout/StepUpProcess"/>
    <dgm:cxn modelId="{3EE6A66E-230B-46C6-B833-F1FB7D9677BB}" type="presParOf" srcId="{EB3CB291-E23A-4667-A32E-A640A76557A1}" destId="{E26373E0-D095-405B-9F4A-CC7FBB5BEBD2}" srcOrd="3" destOrd="0" presId="urn:microsoft.com/office/officeart/2009/3/layout/StepUpProcess"/>
    <dgm:cxn modelId="{3C46AB4C-8FD6-4F18-89B0-206793A671D9}" type="presParOf" srcId="{E26373E0-D095-405B-9F4A-CC7FBB5BEBD2}" destId="{8B10941C-73F0-477C-9F3D-EB0A4525ACBE}" srcOrd="0" destOrd="0" presId="urn:microsoft.com/office/officeart/2009/3/layout/StepUpProcess"/>
    <dgm:cxn modelId="{BD02CC66-E7B8-4247-B83C-1E49E3A3190F}" type="presParOf" srcId="{EB3CB291-E23A-4667-A32E-A640A76557A1}" destId="{DF2F85E9-6BAE-40EA-8F18-DAFCA3EFFB69}" srcOrd="4" destOrd="0" presId="urn:microsoft.com/office/officeart/2009/3/layout/StepUpProcess"/>
    <dgm:cxn modelId="{73FD8DEB-3FA4-428D-8D3F-4FFB6F588D0C}" type="presParOf" srcId="{DF2F85E9-6BAE-40EA-8F18-DAFCA3EFFB69}" destId="{A5E67CF4-39ED-4CC8-A27F-E45EA5D3AC44}" srcOrd="0" destOrd="0" presId="urn:microsoft.com/office/officeart/2009/3/layout/StepUpProcess"/>
    <dgm:cxn modelId="{1D96201E-2684-4A2C-ABB0-E762F06034DB}" type="presParOf" srcId="{DF2F85E9-6BAE-40EA-8F18-DAFCA3EFFB69}" destId="{F0124EB5-2136-46F3-B2F4-41A5196C24A0}" srcOrd="1" destOrd="0" presId="urn:microsoft.com/office/officeart/2009/3/layout/StepUpProcess"/>
    <dgm:cxn modelId="{24606857-F5A8-4647-9106-43600BEA9834}" type="presParOf" srcId="{DF2F85E9-6BAE-40EA-8F18-DAFCA3EFFB69}" destId="{D5E82CFA-3F05-41CB-A66C-3A904CCE06CE}" srcOrd="2" destOrd="0" presId="urn:microsoft.com/office/officeart/2009/3/layout/StepUpProcess"/>
    <dgm:cxn modelId="{07D8BB63-7C45-4577-8989-CC9573B5B902}" type="presParOf" srcId="{EB3CB291-E23A-4667-A32E-A640A76557A1}" destId="{F5574CB1-AC1C-4773-A4A7-C4CE14EF6374}" srcOrd="5" destOrd="0" presId="urn:microsoft.com/office/officeart/2009/3/layout/StepUpProcess"/>
    <dgm:cxn modelId="{C4CA2C05-C5A2-47D3-932D-7D1B0EE24BEE}" type="presParOf" srcId="{F5574CB1-AC1C-4773-A4A7-C4CE14EF6374}" destId="{14FCF07D-F999-4928-B62C-1135C3080FD1}" srcOrd="0" destOrd="0" presId="urn:microsoft.com/office/officeart/2009/3/layout/StepUpProcess"/>
    <dgm:cxn modelId="{7F15FDE7-0796-409E-8E14-33BDA45130DC}" type="presParOf" srcId="{EB3CB291-E23A-4667-A32E-A640A76557A1}" destId="{2489F161-D1CF-4A3D-8E95-6382395DC25B}" srcOrd="6" destOrd="0" presId="urn:microsoft.com/office/officeart/2009/3/layout/StepUpProcess"/>
    <dgm:cxn modelId="{A311EB17-7B3B-4E73-8877-7EDCECD2CCA9}" type="presParOf" srcId="{2489F161-D1CF-4A3D-8E95-6382395DC25B}" destId="{06EAFCDC-2041-4C37-BE64-7627BAA16382}" srcOrd="0" destOrd="0" presId="urn:microsoft.com/office/officeart/2009/3/layout/StepUpProcess"/>
    <dgm:cxn modelId="{F054D3EE-12ED-41DF-BC28-75AFF24A2011}" type="presParOf" srcId="{2489F161-D1CF-4A3D-8E95-6382395DC25B}" destId="{AFC6068B-131B-444D-AF53-A5A2A6DC9AE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E1F518-1190-4883-914B-1FB66E6D3A63}">
      <dsp:nvSpPr>
        <dsp:cNvPr id="0" name=""/>
        <dsp:cNvSpPr/>
      </dsp:nvSpPr>
      <dsp:spPr>
        <a:xfrm rot="5400000">
          <a:off x="446785" y="2164605"/>
          <a:ext cx="1326569" cy="220738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B372F1-8EF3-4532-ACC6-E65E1D63ACA2}">
      <dsp:nvSpPr>
        <dsp:cNvPr id="0" name=""/>
        <dsp:cNvSpPr/>
      </dsp:nvSpPr>
      <dsp:spPr>
        <a:xfrm>
          <a:off x="248714" y="2839034"/>
          <a:ext cx="2840191" cy="1454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rtlCol="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i="1" kern="1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1 неделя</a:t>
          </a:r>
          <a:r>
            <a:rPr lang="ru-RU" sz="1700" i="1" kern="1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:</a:t>
          </a:r>
        </a:p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i="1" kern="1200" dirty="0">
              <a:solidFill>
                <a:schemeClr val="tx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«Я и моя семья»</a:t>
          </a:r>
          <a:endParaRPr lang="en-US" sz="1700" b="1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248714" y="2839034"/>
        <a:ext cx="2840191" cy="1454609"/>
      </dsp:txXfrm>
    </dsp:sp>
    <dsp:sp modelId="{B746139E-4627-4CCC-9299-5653D77ED24D}">
      <dsp:nvSpPr>
        <dsp:cNvPr id="0" name=""/>
        <dsp:cNvSpPr/>
      </dsp:nvSpPr>
      <dsp:spPr>
        <a:xfrm>
          <a:off x="1881401" y="2059292"/>
          <a:ext cx="376006" cy="376006"/>
        </a:xfrm>
        <a:prstGeom prst="triangle">
          <a:avLst>
            <a:gd name="adj" fmla="val 100000"/>
          </a:avLst>
        </a:prstGeom>
        <a:solidFill>
          <a:schemeClr val="accent2"/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769F8C-5820-4CB5-B01D-69A648973D8F}">
      <dsp:nvSpPr>
        <dsp:cNvPr id="0" name=""/>
        <dsp:cNvSpPr/>
      </dsp:nvSpPr>
      <dsp:spPr>
        <a:xfrm rot="5400000">
          <a:off x="3395907" y="1347831"/>
          <a:ext cx="1326569" cy="2207381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F7A15A-3ED1-4A32-B700-36B8D6BBE441}">
      <dsp:nvSpPr>
        <dsp:cNvPr id="0" name=""/>
        <dsp:cNvSpPr/>
      </dsp:nvSpPr>
      <dsp:spPr>
        <a:xfrm>
          <a:off x="3295632" y="2091242"/>
          <a:ext cx="1992836" cy="1746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rtlCol="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i="1" kern="1200" dirty="0">
              <a:solidFill>
                <a:schemeClr val="accent4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2 неделя</a:t>
          </a:r>
          <a:r>
            <a:rPr lang="ru-RU" sz="1700" i="1" kern="1200" dirty="0">
              <a:solidFill>
                <a:schemeClr val="accent4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:</a:t>
          </a:r>
        </a:p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i="1" kern="1200" dirty="0">
              <a:solidFill>
                <a:schemeClr val="tx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«Мой дом и мой детский сад»</a:t>
          </a:r>
          <a:endParaRPr lang="ru" sz="1700" b="1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3295632" y="2091242"/>
        <a:ext cx="1992836" cy="1746838"/>
      </dsp:txXfrm>
    </dsp:sp>
    <dsp:sp modelId="{F6F2BEFC-1674-4E8D-98FF-DE4432BB887C}">
      <dsp:nvSpPr>
        <dsp:cNvPr id="0" name=""/>
        <dsp:cNvSpPr/>
      </dsp:nvSpPr>
      <dsp:spPr>
        <a:xfrm>
          <a:off x="4772659" y="1250558"/>
          <a:ext cx="376006" cy="376006"/>
        </a:xfrm>
        <a:prstGeom prst="triangle">
          <a:avLst>
            <a:gd name="adj" fmla="val 10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E67CF4-39ED-4CC8-A27F-E45EA5D3AC44}">
      <dsp:nvSpPr>
        <dsp:cNvPr id="0" name=""/>
        <dsp:cNvSpPr/>
      </dsp:nvSpPr>
      <dsp:spPr>
        <a:xfrm rot="5400000">
          <a:off x="6585077" y="878166"/>
          <a:ext cx="1326569" cy="2207381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124EB5-2136-46F3-B2F4-41A5196C24A0}">
      <dsp:nvSpPr>
        <dsp:cNvPr id="0" name=""/>
        <dsp:cNvSpPr/>
      </dsp:nvSpPr>
      <dsp:spPr>
        <a:xfrm>
          <a:off x="6442915" y="1587841"/>
          <a:ext cx="2132534" cy="1646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rtlCol="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i="1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3 неделя</a:t>
          </a:r>
          <a:r>
            <a:rPr lang="ru-RU" sz="1700" i="1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: </a:t>
          </a:r>
        </a:p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i="1" kern="1200" dirty="0">
              <a:solidFill>
                <a:schemeClr val="tx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«Мы дружные ребята» </a:t>
          </a:r>
          <a:r>
            <a:rPr lang="ru-RU" sz="1700" i="1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(формирование доброжелательных отношений в группе)</a:t>
          </a:r>
          <a:endParaRPr lang="ru" sz="1700" kern="1200" dirty="0"/>
        </a:p>
      </dsp:txBody>
      <dsp:txXfrm>
        <a:off x="6442915" y="1587841"/>
        <a:ext cx="2132534" cy="1646552"/>
      </dsp:txXfrm>
    </dsp:sp>
    <dsp:sp modelId="{D5E82CFA-3F05-41CB-A66C-3A904CCE06CE}">
      <dsp:nvSpPr>
        <dsp:cNvPr id="0" name=""/>
        <dsp:cNvSpPr/>
      </dsp:nvSpPr>
      <dsp:spPr>
        <a:xfrm>
          <a:off x="7980469" y="715656"/>
          <a:ext cx="376006" cy="376006"/>
        </a:xfrm>
        <a:prstGeom prst="triangle">
          <a:avLst>
            <a:gd name="adj" fmla="val 100000"/>
          </a:avLst>
        </a:prstGeom>
        <a:solidFill>
          <a:schemeClr val="tx1">
            <a:lumMod val="60000"/>
            <a:lumOff val="4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EAFCDC-2041-4C37-BE64-7627BAA16382}">
      <dsp:nvSpPr>
        <dsp:cNvPr id="0" name=""/>
        <dsp:cNvSpPr/>
      </dsp:nvSpPr>
      <dsp:spPr>
        <a:xfrm rot="5400000">
          <a:off x="9653084" y="274479"/>
          <a:ext cx="1326569" cy="2207381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C6068B-131B-444D-AF53-A5A2A6DC9AE7}">
      <dsp:nvSpPr>
        <dsp:cNvPr id="0" name=""/>
        <dsp:cNvSpPr/>
      </dsp:nvSpPr>
      <dsp:spPr>
        <a:xfrm>
          <a:off x="9431646" y="934011"/>
          <a:ext cx="1992836" cy="1746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rtlCol="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i="1" kern="1200" dirty="0">
              <a:solidFill>
                <a:schemeClr val="accent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4 неделя</a:t>
          </a:r>
          <a:r>
            <a:rPr lang="ru-RU" sz="1700" i="1" kern="1200" dirty="0">
              <a:solidFill>
                <a:schemeClr val="accent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: </a:t>
          </a:r>
        </a:p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i="1" kern="1200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«Наша большая Родина — Россия»</a:t>
          </a:r>
          <a:endParaRPr lang="ru" sz="1700" b="1" kern="1200" dirty="0">
            <a:solidFill>
              <a:schemeClr val="tx2">
                <a:lumMod val="95000"/>
                <a:lumOff val="5000"/>
              </a:schemeClr>
            </a:solidFill>
          </a:endParaRPr>
        </a:p>
      </dsp:txBody>
      <dsp:txXfrm>
        <a:off x="9431646" y="934011"/>
        <a:ext cx="1992836" cy="17468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Заполнитель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образ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49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 algn="l" rtl="0">
              <a:defRPr sz="520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01.09.2016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 b="1">
                <a:solidFill>
                  <a:srgbClr val="AB3C19"/>
                </a:solidFill>
              </a:defRPr>
            </a:lvl1pPr>
          </a:lstStyle>
          <a:p>
            <a:pPr rtl="0"/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628191"/>
            <a:ext cx="9573208" cy="2793906"/>
          </a:xfrm>
        </p:spPr>
        <p:txBody>
          <a:bodyPr rtlCol="0"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" dirty="0"/>
              <a:t> </a:t>
            </a:r>
            <a:r>
              <a:rPr lang="ru-RU" sz="6000" b="1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«Мой дом — моя семья, </a:t>
            </a:r>
            <a:br>
              <a:rPr lang="ru-RU" sz="6000" b="1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6000" b="1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мой детский сад, моя Родина»</a:t>
            </a:r>
            <a:br>
              <a:rPr lang="ru-RU" sz="3600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6127" y="714570"/>
            <a:ext cx="7444306" cy="838200"/>
          </a:xfrm>
        </p:spPr>
        <p:txBody>
          <a:bodyPr rtlCol="0">
            <a:normAutofit fontScale="925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Краткосрочный проект по нравственно – патриотическому воспитанию в группе раннего возраста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0F1C27-B730-43D2-5142-3B752AC1E080}"/>
              </a:ext>
            </a:extLst>
          </p:cNvPr>
          <p:cNvSpPr txBox="1"/>
          <p:nvPr/>
        </p:nvSpPr>
        <p:spPr>
          <a:xfrm>
            <a:off x="0" y="5757593"/>
            <a:ext cx="6223518" cy="965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Срок реализации:1 месяц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Составила: Катаева Дарья Анатольевна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273" y="500743"/>
            <a:ext cx="5085184" cy="1200416"/>
          </a:xfrm>
        </p:spPr>
        <p:txBody>
          <a:bodyPr rtlCol="0"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100" b="1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ПЯТНИЦА:</a:t>
            </a:r>
            <a:br>
              <a:rPr lang="ru-RU" sz="3100" b="1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«Мой дом — моя крепость» </a:t>
            </a:r>
            <a:br>
              <a:rPr lang="ru-RU" sz="1800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(итоговый день недели)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93C93B-4F61-9408-EB96-B8EDB520E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012" y="86006"/>
            <a:ext cx="6685988" cy="6685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8547E1-069C-E66D-9A27-C2CEB597BF70}"/>
              </a:ext>
            </a:extLst>
          </p:cNvPr>
          <p:cNvSpPr txBox="1"/>
          <p:nvPr/>
        </p:nvSpPr>
        <p:spPr>
          <a:xfrm>
            <a:off x="-10282" y="2042144"/>
            <a:ext cx="55162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Обобщить представления о семье и доме, создать чувство защищенности.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1609149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D9B21F-DCA9-B5B5-D552-95319BB0AD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21837" y="230154"/>
            <a:ext cx="11980506" cy="1915886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2 </a:t>
            </a:r>
            <a:br>
              <a:rPr lang="ru-RU" sz="5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«Мой дом и мой детский сад»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12B128F-593D-343A-AD12-BB6604C68A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268" y="2567631"/>
            <a:ext cx="11851464" cy="1435204"/>
          </a:xfrm>
        </p:spPr>
        <p:txBody>
          <a:bodyPr>
            <a:norm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идея: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понятие «дом» до детского сада, познакомить с помещениями группы и их назначением, сформировать бережное отношение к игрушкам и вещам в группе.</a:t>
            </a:r>
          </a:p>
        </p:txBody>
      </p:sp>
    </p:spTree>
    <p:extLst>
      <p:ext uri="{BB962C8B-B14F-4D97-AF65-F5344CB8AC3E}">
        <p14:creationId xmlns:p14="http://schemas.microsoft.com/office/powerpoint/2010/main" val="1511344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E84FAE-444E-70D3-28E0-C7E9B170CB19}"/>
              </a:ext>
            </a:extLst>
          </p:cNvPr>
          <p:cNvSpPr txBox="1"/>
          <p:nvPr/>
        </p:nvSpPr>
        <p:spPr>
          <a:xfrm>
            <a:off x="139958" y="0"/>
            <a:ext cx="11912081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b="1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ПОНЕДЕЛЬНИК: «Наша группа — это наш дом»</a:t>
            </a:r>
            <a:endParaRPr lang="ru-RU" sz="2000" kern="100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5C0F58-13E9-1D8E-ADC5-446BDB05A4F2}"/>
              </a:ext>
            </a:extLst>
          </p:cNvPr>
          <p:cNvSpPr txBox="1"/>
          <p:nvPr/>
        </p:nvSpPr>
        <p:spPr>
          <a:xfrm>
            <a:off x="74645" y="795239"/>
            <a:ext cx="11912082" cy="856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2400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представление о групповой комнате как об общем доме для всех детей; развивать умение ориентироваться в пространстве группы.</a:t>
            </a:r>
            <a:endParaRPr lang="ru-RU" sz="2400" b="1" kern="100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2B2718-BC8D-83C6-DD56-ADAA01709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58" y="3868230"/>
            <a:ext cx="2237312" cy="2989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EAAD7C-6CD0-0B0F-9D6A-7AFA657E4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999" y="1790661"/>
            <a:ext cx="2247565" cy="299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93D511-A3DC-7BBA-70CB-00CBADB60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030" y="3864700"/>
            <a:ext cx="2237312" cy="299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82A5A6-DB49-FE49-1C3C-0361361FE7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2808" y="1790661"/>
            <a:ext cx="2242403" cy="299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B21B40-B456-9B89-3200-B3CE6F43B8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7315" y="3769568"/>
            <a:ext cx="2244975" cy="299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3FE23E-2889-98F4-2B4D-57DFC344A398}"/>
              </a:ext>
            </a:extLst>
          </p:cNvPr>
          <p:cNvSpPr txBox="1"/>
          <p:nvPr/>
        </p:nvSpPr>
        <p:spPr>
          <a:xfrm>
            <a:off x="391885" y="116207"/>
            <a:ext cx="11597951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b="1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ВТОРНИК: «Кто нас встречает в детском саду?»</a:t>
            </a:r>
            <a:endParaRPr lang="ru-RU" sz="2000" kern="100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10C364-830A-5F48-E7B7-D7B8686AB804}"/>
              </a:ext>
            </a:extLst>
          </p:cNvPr>
          <p:cNvSpPr txBox="1"/>
          <p:nvPr/>
        </p:nvSpPr>
        <p:spPr>
          <a:xfrm>
            <a:off x="264974" y="697697"/>
            <a:ext cx="115979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Цель: </a:t>
            </a:r>
            <a:r>
              <a:rPr lang="ru-RU" sz="24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Знакомить детей с сотрудниками детского сада (воспитатель, помощник воспитателя, повар) и их заботой; воспитывать уважительное отношение к взрослым.</a:t>
            </a:r>
            <a:endParaRPr lang="ru-RU" sz="2800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92547D-A7E9-A851-3DB9-929A94330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966" y="4233560"/>
            <a:ext cx="3515760" cy="2624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0FB210-804A-5E3A-2267-5255F3A03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5002" y="1672033"/>
            <a:ext cx="3423089" cy="2574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AF734C-B2F8-3A60-B3E1-F786E063D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835" y="4233560"/>
            <a:ext cx="3423090" cy="2569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A22528-3FF7-26BF-7C05-3AE92088D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974" y="1672033"/>
            <a:ext cx="3330286" cy="2511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9436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2C59F7-8155-C3B9-B28F-EFC2F871A697}"/>
              </a:ext>
            </a:extLst>
          </p:cNvPr>
          <p:cNvSpPr txBox="1"/>
          <p:nvPr/>
        </p:nvSpPr>
        <p:spPr>
          <a:xfrm>
            <a:off x="192833" y="0"/>
            <a:ext cx="11999167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b="1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СРЕДА: «Игрушки в нашем доме — нужно беречь!»</a:t>
            </a:r>
            <a:endParaRPr lang="ru-RU" sz="2000" kern="100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C37612-0772-C49A-DCBD-FF479FB1CC51}"/>
              </a:ext>
            </a:extLst>
          </p:cNvPr>
          <p:cNvSpPr txBox="1"/>
          <p:nvPr/>
        </p:nvSpPr>
        <p:spPr>
          <a:xfrm>
            <a:off x="71536" y="1150408"/>
            <a:ext cx="5125616" cy="2041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ru-RU" sz="2400" b="1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400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Воспитывать бережное, аккуратное отношение к игрушкам и оборудованию группы; формировать простейшие навыки поддерживать порядок.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4E5C48-BC99-DD46-EDFC-35B836427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279" y="746507"/>
            <a:ext cx="6018244" cy="6018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0455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C61D2D-D713-113B-4483-F2F79338CC4A}"/>
              </a:ext>
            </a:extLst>
          </p:cNvPr>
          <p:cNvSpPr txBox="1"/>
          <p:nvPr/>
        </p:nvSpPr>
        <p:spPr>
          <a:xfrm>
            <a:off x="870856" y="78885"/>
            <a:ext cx="10748866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b="1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ЧЕТВЕРГ: «Что мы делаем в детском саду?»</a:t>
            </a:r>
            <a:endParaRPr lang="ru-RU" sz="2000" kern="100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4F1B84-133D-C820-ED2E-8CA2D9DCBFAE}"/>
              </a:ext>
            </a:extLst>
          </p:cNvPr>
          <p:cNvSpPr txBox="1"/>
          <p:nvPr/>
        </p:nvSpPr>
        <p:spPr>
          <a:xfrm>
            <a:off x="351841" y="734770"/>
            <a:ext cx="114883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знания о основных режимных моментах в детском саду (игра, еда, сон, прогулка); воспитывать положительное отношение к жизни в группе.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01B30C-A92E-2618-298B-4CBA8CE399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6" y="1834022"/>
            <a:ext cx="5716556" cy="4287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74727A-F7E2-766F-F1F5-153B90472B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289" y="2491969"/>
            <a:ext cx="5715098" cy="4287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9285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881608-1643-275F-534D-5DF9D3E4E291}"/>
              </a:ext>
            </a:extLst>
          </p:cNvPr>
          <p:cNvSpPr txBox="1"/>
          <p:nvPr/>
        </p:nvSpPr>
        <p:spPr>
          <a:xfrm>
            <a:off x="180391" y="0"/>
            <a:ext cx="11831217" cy="1248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b="1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ПЯТНИЦА: «Мой любимый уголок в группе» </a:t>
            </a:r>
            <a:r>
              <a:rPr lang="ru-RU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(итоговый день)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FCA2D3-1533-413F-AF37-6B66E0C61059}"/>
              </a:ext>
            </a:extLst>
          </p:cNvPr>
          <p:cNvSpPr txBox="1"/>
          <p:nvPr/>
        </p:nvSpPr>
        <p:spPr>
          <a:xfrm>
            <a:off x="180391" y="1248675"/>
            <a:ext cx="119027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Вызвать эмоциональный отклик и чувство радости от принадлежности к своей группе; развивать желание создавать уют в общем пространстве через совместное творчество.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B79762-C8C5-B711-9C4C-D826BA63E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33" y="3133027"/>
            <a:ext cx="2796074" cy="3734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B659AC-0449-3F1D-ABD2-A257354C05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186" y="2051299"/>
            <a:ext cx="2796074" cy="3728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98AEFD-6D75-3A38-414E-FC9E26A31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697" y="3133027"/>
            <a:ext cx="2796074" cy="3724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517636-EE24-506B-E171-2FAD30E5A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0492" y="2051299"/>
            <a:ext cx="2872651" cy="383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7238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426AA-A766-E7E0-95FE-C2331C99B8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895" y="662474"/>
            <a:ext cx="8238930" cy="2341984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3 </a:t>
            </a:r>
            <a:br>
              <a:rPr lang="ru-RU" sz="5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дружные ребята»</a:t>
            </a:r>
            <a:br>
              <a:rPr lang="ru-RU" sz="54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2E562F-227D-88EF-0D9D-FC67DD263C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968" y="2707589"/>
            <a:ext cx="11269856" cy="875367"/>
          </a:xfrm>
        </p:spPr>
        <p:txBody>
          <a:bodyPr>
            <a:norm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идея: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доброжелательные отношения между детьми, умение играть рядом, делиться, помогать, сочувствовать.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702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2E425E-8242-4C9C-159A-D04DF7972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077" y="351453"/>
            <a:ext cx="10834364" cy="92684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ПОНЕДЕЛЬНИК: «Мы разные — мы вместе»</a:t>
            </a:r>
            <a:br>
              <a:rPr lang="ru-RU" sz="36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0311DA-8F7C-B7D8-6333-C1A607E9EA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00" y="782216"/>
            <a:ext cx="5974300" cy="5974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F69C22-8611-8EA8-8122-C8CEAF46E202}"/>
              </a:ext>
            </a:extLst>
          </p:cNvPr>
          <p:cNvSpPr txBox="1"/>
          <p:nvPr/>
        </p:nvSpPr>
        <p:spPr>
          <a:xfrm>
            <a:off x="6589729" y="1278294"/>
            <a:ext cx="472519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первичное представление о том, что все дети в группе разные, но вместе они составляют одно сообщество; воспитывать чувство общности.</a:t>
            </a:r>
          </a:p>
        </p:txBody>
      </p:sp>
    </p:spTree>
    <p:extLst>
      <p:ext uri="{BB962C8B-B14F-4D97-AF65-F5344CB8AC3E}">
        <p14:creationId xmlns:p14="http://schemas.microsoft.com/office/powerpoint/2010/main" val="837522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DE1E66-1487-881C-837F-C4227C8FC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202163"/>
            <a:ext cx="9372600" cy="120041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ВТОРНИК: «Учимся играть вместе»</a:t>
            </a:r>
            <a:br>
              <a:rPr lang="ru-RU" sz="3600" dirty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endParaRPr lang="ru-RU" sz="4000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940709-073A-0F64-5393-C05CDA334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616" y="1055253"/>
            <a:ext cx="5802747" cy="5802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2F9206-00D1-AA21-97C3-ABD1F7EBD369}"/>
              </a:ext>
            </a:extLst>
          </p:cNvPr>
          <p:cNvSpPr txBox="1"/>
          <p:nvPr/>
        </p:nvSpPr>
        <p:spPr>
          <a:xfrm>
            <a:off x="520182" y="1512687"/>
            <a:ext cx="4891573" cy="2443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kern="1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400" kern="1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Учить детей играть рядом, не мешая друг другу; формировать начальные навыки разрешения конфликтных ситуаций (с помощью взрослого) через просьбу и очередность.</a:t>
            </a:r>
            <a:endParaRPr lang="ru-RU" sz="1600" kern="100" dirty="0">
              <a:solidFill>
                <a:schemeClr val="bg2">
                  <a:lumMod val="1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271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5077" y="206828"/>
            <a:ext cx="5921845" cy="908180"/>
          </a:xfrm>
        </p:spPr>
        <p:txBody>
          <a:bodyPr rtlCol="0">
            <a:normAutofit/>
          </a:bodyPr>
          <a:lstStyle/>
          <a:p>
            <a:pPr rtl="0"/>
            <a:r>
              <a:rPr lang="ru-RU" sz="44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Пояснительная записка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9249" y="1115008"/>
            <a:ext cx="11485984" cy="4114800"/>
          </a:xfrm>
        </p:spPr>
        <p:txBody>
          <a:bodyPr rtlCol="0"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В раннем возрасте патриотическое воспитание начинается с формирования чувства привязанности к самым близким людям – семье, воспитателям, дому, детскому саду. Проект построен на принципе «от близкого к далекому» и направлен на создание у детей положительного эмоционального опыта, чувства защищенности и принадлежности к малой группе. Все мероприятия проводятся в игровой форме, с опорой на наглядность и активное участие детей в простых действиях.</a:t>
            </a:r>
            <a:endParaRPr lang="ru-RU" sz="1800" kern="100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5F1C69-1EA8-DD69-6EE6-D2484C876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715" y="80865"/>
            <a:ext cx="9372600" cy="120041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СРЕДА: «Помощники наши есть всегда!»</a:t>
            </a:r>
            <a:br>
              <a:rPr lang="ru-RU" dirty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endParaRPr lang="ru-RU" sz="3600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9EEA20-4EC4-4B8E-7531-8A43B35F5A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62" y="1799252"/>
            <a:ext cx="4900322" cy="4900322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EF2481-98DF-54F8-5A9C-32D0288D2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816" y="1799252"/>
            <a:ext cx="4900322" cy="49003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C6458A-F627-F117-EE90-0E65F1F49928}"/>
              </a:ext>
            </a:extLst>
          </p:cNvPr>
          <p:cNvSpPr txBox="1"/>
          <p:nvPr/>
        </p:nvSpPr>
        <p:spPr>
          <a:xfrm>
            <a:off x="819344" y="865782"/>
            <a:ext cx="118222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отзывчивость и желание помогать сверстникам и взрослым в                       доступных бытовых ситуациях; развивать эмпатию.</a:t>
            </a:r>
          </a:p>
        </p:txBody>
      </p:sp>
    </p:spTree>
    <p:extLst>
      <p:ext uri="{BB962C8B-B14F-4D97-AF65-F5344CB8AC3E}">
        <p14:creationId xmlns:p14="http://schemas.microsoft.com/office/powerpoint/2010/main" val="2985945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CA65E7A-526D-19B2-B242-EFCE3B4E1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674" y="177281"/>
            <a:ext cx="10535784" cy="9453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ЧЕТВЕРГ: «Вежливые слова в нашем доме»</a:t>
            </a:r>
            <a:br>
              <a:rPr lang="ru-RU" dirty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endParaRPr lang="ru-RU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25D8F4-6B2F-B9B5-1562-C1914B7EEC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4" y="792481"/>
            <a:ext cx="4479160" cy="5972213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604265-8B93-F533-25D8-757EA8C87414}"/>
              </a:ext>
            </a:extLst>
          </p:cNvPr>
          <p:cNvSpPr txBox="1"/>
          <p:nvPr/>
        </p:nvSpPr>
        <p:spPr>
          <a:xfrm>
            <a:off x="4970884" y="1343069"/>
            <a:ext cx="70629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Знакомить с простыми «вежливыми словами» («здравствуй», «спасибо», «пожалуйста»); формировать привычку их использовать в общении.</a:t>
            </a:r>
          </a:p>
        </p:txBody>
      </p:sp>
    </p:spTree>
    <p:extLst>
      <p:ext uri="{BB962C8B-B14F-4D97-AF65-F5344CB8AC3E}">
        <p14:creationId xmlns:p14="http://schemas.microsoft.com/office/powerpoint/2010/main" val="4118240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566F78-708F-5BBB-A4F4-573A8704D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524" y="690466"/>
            <a:ext cx="11104952" cy="8677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ПЯТНИЦА: «Праздник дружбы в нашей группе»</a:t>
            </a:r>
            <a:r>
              <a:rPr lang="ru-RU" sz="40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40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(итоговый день)</a:t>
            </a:r>
            <a:br>
              <a:rPr lang="ru-RU" dirty="0">
                <a:solidFill>
                  <a:schemeClr val="tx2">
                    <a:lumMod val="95000"/>
                    <a:lumOff val="5000"/>
                  </a:schemeClr>
                </a:solidFill>
              </a:rPr>
            </a:br>
            <a:endParaRPr lang="ru-RU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585AE8-D9C0-8EFD-F875-0F5A27FB7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526" y="999931"/>
            <a:ext cx="5776193" cy="5776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37A4DC-0941-628B-C834-F312315F8CEE}"/>
              </a:ext>
            </a:extLst>
          </p:cNvPr>
          <p:cNvSpPr txBox="1"/>
          <p:nvPr/>
        </p:nvSpPr>
        <p:spPr>
          <a:xfrm>
            <a:off x="220281" y="1839261"/>
            <a:ext cx="5606922" cy="2048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kern="1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400" kern="1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Создать атмосферу общего праздника и радости от совместной деятельности; закрепить положительный опыт дружеского взаимодействия в группе.</a:t>
            </a:r>
            <a:endParaRPr lang="ru-RU" sz="1600" kern="100" dirty="0">
              <a:solidFill>
                <a:schemeClr val="bg2">
                  <a:lumMod val="1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000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680BCE-BF48-75F4-1C5E-49A8C005A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4618" y="667138"/>
            <a:ext cx="9136194" cy="248602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6000" b="1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Неделя 4. </a:t>
            </a:r>
            <a:br>
              <a:rPr lang="ru-RU" sz="6000" b="1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6000" b="1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«Наша Родина — Россия»</a:t>
            </a:r>
            <a:br>
              <a:rPr lang="ru-RU" sz="1800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C08988-468A-F92D-8CDB-7537D8166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1437" y="2790438"/>
            <a:ext cx="10011746" cy="9144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идея: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первое позитивное эмоциональное представление о Родине, познакомить с государственным флагом и доступными культурными символами России.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6976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DF7A5-15B7-8F23-39A9-35587561A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233"/>
            <a:ext cx="12005387" cy="120041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ПОНЕДЕЛЬНИК: </a:t>
            </a:r>
            <a:br>
              <a:rPr lang="ru-RU" sz="36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 чего начинается Родина?  С нашего города!»</a:t>
            </a:r>
            <a:endParaRPr lang="ru-RU" sz="3600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9A6905-9DF0-7489-FF51-7E78B6B505BB}"/>
              </a:ext>
            </a:extLst>
          </p:cNvPr>
          <p:cNvSpPr txBox="1"/>
          <p:nvPr/>
        </p:nvSpPr>
        <p:spPr>
          <a:xfrm>
            <a:off x="492190" y="1929123"/>
            <a:ext cx="5386096" cy="2048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400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Формировать первичное представление о родном городе/поселке как о месте, где ребенок живет; воспитывать чувство привязанности к своему дому, улице.</a:t>
            </a:r>
            <a:endParaRPr lang="ru-RU" sz="1600" kern="100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6EFB6B-C909-67C2-F98C-3B0C9B911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746" y="1200416"/>
            <a:ext cx="5554947" cy="555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09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19E021-56E3-89BD-7069-9E74170DF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887" y="0"/>
            <a:ext cx="11310225" cy="77755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ВТОРНИК: «Символ нашей страны — флаг России»</a:t>
            </a:r>
            <a:endParaRPr lang="ru-RU" sz="3600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3CADD-1827-C5A5-FA5F-40EE9FD2831F}"/>
              </a:ext>
            </a:extLst>
          </p:cNvPr>
          <p:cNvSpPr txBox="1"/>
          <p:nvPr/>
        </p:nvSpPr>
        <p:spPr>
          <a:xfrm>
            <a:off x="6553199" y="1775406"/>
            <a:ext cx="5390265" cy="1653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2400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Познакомить с государственным флагом России (узнавание, название трех цветов); развивать зрительное восприятие и чувство цвета.</a:t>
            </a:r>
            <a:endParaRPr lang="ru-RU" sz="1600" kern="100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4DAE51-925D-1467-7F4E-A99CF7BA0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76" y="848472"/>
            <a:ext cx="5887368" cy="589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195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7FA12B-F025-3576-09E7-33449895E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6246" y="99526"/>
            <a:ext cx="8382032" cy="74956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СРЕДА: «Береза — символ России»</a:t>
            </a:r>
            <a:endParaRPr lang="ru-RU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833E17-0C39-8ACB-35E7-8BF2FC045B06}"/>
              </a:ext>
            </a:extLst>
          </p:cNvPr>
          <p:cNvSpPr txBox="1"/>
          <p:nvPr/>
        </p:nvSpPr>
        <p:spPr>
          <a:xfrm>
            <a:off x="202940" y="2087182"/>
            <a:ext cx="5575819" cy="1653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400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Знакомить с березой как с символом русской природы; воспитывать эстетическое восприятие, умение видеть красоту родного края.</a:t>
            </a:r>
            <a:endParaRPr lang="ru-RU" sz="1600" kern="100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F76B41-C191-7C79-2BD3-6FA96EA04B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210" y="913602"/>
            <a:ext cx="5924790" cy="59247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3170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38AD9-A2BF-20E3-FC78-EC8ABEF1E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735" y="164841"/>
            <a:ext cx="11663265" cy="712237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ЧЕТВЕРГ: «Русские игрушки — матрешки да ложки»</a:t>
            </a:r>
            <a:endParaRPr lang="ru-RU" sz="3600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86FC6B-53FA-7ED0-2F0E-D95695C39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23" y="954448"/>
            <a:ext cx="5830207" cy="58382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B98521-B87A-7D1F-4F23-0CEF1E4BCC80}"/>
              </a:ext>
            </a:extLst>
          </p:cNvPr>
          <p:cNvSpPr txBox="1"/>
          <p:nvPr/>
        </p:nvSpPr>
        <p:spPr>
          <a:xfrm>
            <a:off x="6096000" y="1677338"/>
            <a:ext cx="5830207" cy="2048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400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Знакомить с народной игрушкой (матрешка) и музыкальным инструментом (ложки) как элементами русской культуры; развивать интерес к народному творчеству и к народным играм.</a:t>
            </a:r>
            <a:endParaRPr lang="ru-RU" sz="1600" kern="100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423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A8B2E0-FBC3-AC52-6AD8-9D196E0D3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754" y="71535"/>
            <a:ext cx="9734971" cy="833534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ПЯТНИЦА: «Люблю тебя, моя Россия!»</a:t>
            </a:r>
            <a:endParaRPr lang="ru-RU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2358BB-A8AB-52F5-EF2B-58ED9F7AC36E}"/>
              </a:ext>
            </a:extLst>
          </p:cNvPr>
          <p:cNvSpPr txBox="1"/>
          <p:nvPr/>
        </p:nvSpPr>
        <p:spPr>
          <a:xfrm>
            <a:off x="212272" y="1915365"/>
            <a:ext cx="4303745" cy="2443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2400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Обобщить и закрепить положительные впечатления детей, полученные в ходе проекта; создать ситуацию успеха и радости от совместного праздника.</a:t>
            </a:r>
            <a:endParaRPr lang="ru-RU" sz="1600" kern="100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7AFC86-0C58-8C35-F069-1B19270A0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910" y="1280932"/>
            <a:ext cx="7183794" cy="5410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8797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591BEF-50F5-0F8B-2700-8F5520875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789" y="2286612"/>
            <a:ext cx="8741260" cy="1016424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860342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13" y="58790"/>
            <a:ext cx="2998269" cy="590939"/>
          </a:xfrm>
        </p:spPr>
        <p:txBody>
          <a:bodyPr rtlCol="0">
            <a:normAutofit/>
          </a:bodyPr>
          <a:lstStyle/>
          <a:p>
            <a:pPr rtl="0"/>
            <a:r>
              <a:rPr lang="ru-RU" sz="2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Цель проекта: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638818"/>
            <a:ext cx="11964989" cy="1119674"/>
          </a:xfrm>
        </p:spPr>
        <p:txBody>
          <a:bodyPr rtlCol="0"/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sz="2000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у детей раннего возраста первичных представлений о себе, семье, детском саде и своей стране как о чем-то родном и важном, воспитание доброжелательных отношений в группе.</a:t>
            </a:r>
            <a:endParaRPr lang="ru-RU" sz="1400" kern="100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E73261-58A2-BFF3-2097-7229A65A3626}"/>
              </a:ext>
            </a:extLst>
          </p:cNvPr>
          <p:cNvSpPr txBox="1"/>
          <p:nvPr/>
        </p:nvSpPr>
        <p:spPr>
          <a:xfrm>
            <a:off x="407405" y="1375638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Задачи  проекта</a:t>
            </a:r>
            <a:r>
              <a:rPr lang="ru-RU" sz="1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C19262-DD50-2CCD-AEE8-5777D70E189B}"/>
              </a:ext>
            </a:extLst>
          </p:cNvPr>
          <p:cNvSpPr txBox="1"/>
          <p:nvPr/>
        </p:nvSpPr>
        <p:spPr>
          <a:xfrm>
            <a:off x="129007" y="1840892"/>
            <a:ext cx="10174271" cy="1993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600" b="1" i="1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Образовательные:</a:t>
            </a:r>
            <a:endParaRPr lang="ru-RU" sz="1600" b="1" kern="100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"/>
            </a:pPr>
            <a:r>
              <a:rPr lang="ru-RU" sz="1600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Знакомить с понятиями «дом», «семья», «детский сад», «Родина» (как место, где мы живем).</a:t>
            </a:r>
            <a:endParaRPr lang="ru-RU" sz="1100" kern="100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"/>
            </a:pPr>
            <a:r>
              <a:rPr lang="ru-RU" sz="1600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Знакомить с государственным символом — флагом России (узнавание).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"/>
            </a:pPr>
            <a:r>
              <a:rPr lang="ru-RU" sz="1600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Закреплять умение называть свое имя, имена членов семьи.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"/>
            </a:pPr>
            <a:r>
              <a:rPr lang="ru-RU" sz="1600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первичные представления о доме, семье, группе детского сада.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"/>
            </a:pPr>
            <a:endParaRPr lang="ru-RU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351390-257F-3A26-9310-93999246448B}"/>
              </a:ext>
            </a:extLst>
          </p:cNvPr>
          <p:cNvSpPr txBox="1"/>
          <p:nvPr/>
        </p:nvSpPr>
        <p:spPr>
          <a:xfrm>
            <a:off x="2065514" y="3429000"/>
            <a:ext cx="8520421" cy="1440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600" i="1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sz="1600" b="1" i="1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Развивающие:</a:t>
            </a:r>
            <a:endParaRPr lang="ru-RU" sz="1100" b="1" kern="100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"/>
            </a:pPr>
            <a:r>
              <a:rPr lang="ru-RU" sz="1600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эмоциональную отзывчивость, любознательность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"/>
            </a:pPr>
            <a:r>
              <a:rPr lang="ru-RU" sz="1600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речь через обсуждение семейных фотографий, чтение стихов и потешек.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"/>
            </a:pPr>
            <a:r>
              <a:rPr lang="ru-RU" sz="1600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мелкую моторику в процессе творческой деятельности.</a:t>
            </a:r>
            <a:endParaRPr lang="ru-RU" sz="1100" kern="100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4C6934-0AF5-951F-14C3-7C9D77B9A8F9}"/>
              </a:ext>
            </a:extLst>
          </p:cNvPr>
          <p:cNvSpPr txBox="1"/>
          <p:nvPr/>
        </p:nvSpPr>
        <p:spPr>
          <a:xfrm>
            <a:off x="3540157" y="4864468"/>
            <a:ext cx="9081019" cy="1235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600" b="1" i="1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3. Воспитательные:</a:t>
            </a:r>
            <a:endParaRPr lang="ru-RU" sz="1100" b="1" kern="100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buFont typeface="Wingdings" panose="05000000000000000000" pitchFamily="2" charset="2"/>
              <a:buChar char=""/>
            </a:pPr>
            <a:r>
              <a:rPr lang="ru-RU" sz="1600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Воспитывать чувство любви и привязанности к своей семье, дому, детскому саду.</a:t>
            </a:r>
            <a:endParaRPr lang="ru-RU" sz="1100" kern="100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buFont typeface="Wingdings" panose="05000000000000000000" pitchFamily="2" charset="2"/>
              <a:buChar char=""/>
            </a:pPr>
            <a:r>
              <a:rPr lang="ru-RU" sz="1600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Воспитывать доброжелательное отношение к сверстникам и взрослым в группе.</a:t>
            </a:r>
            <a:endParaRPr lang="ru-RU" sz="1100" kern="100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"/>
            </a:pPr>
            <a:r>
              <a:rPr lang="ru-RU" sz="1600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Воспитывать бережное отношение к игрушкам и вещам в группе (как к общему «дому»).</a:t>
            </a:r>
            <a:endParaRPr lang="ru-RU" sz="1100" kern="100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169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79" y="0"/>
            <a:ext cx="9372600" cy="743216"/>
          </a:xfrm>
        </p:spPr>
        <p:txBody>
          <a:bodyPr rtlCol="0"/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b="1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Этапы реализации проекта:</a:t>
            </a:r>
            <a:endParaRPr lang="ru-RU" sz="2400" kern="100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Объект 14" descr="Схема восходящего процесса: показаны пять этапов по возрастанию" title="SmartArt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0378828"/>
              </p:ext>
            </p:extLst>
          </p:nvPr>
        </p:nvGraphicFramePr>
        <p:xfrm>
          <a:off x="612678" y="662472"/>
          <a:ext cx="11433141" cy="5010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182FBE58-4D90-EAE6-D5D0-E33F32B5FDA2}"/>
              </a:ext>
            </a:extLst>
          </p:cNvPr>
          <p:cNvSpPr/>
          <p:nvPr/>
        </p:nvSpPr>
        <p:spPr>
          <a:xfrm>
            <a:off x="11669814" y="662472"/>
            <a:ext cx="376006" cy="369950"/>
          </a:xfrm>
          <a:prstGeom prst="triangle">
            <a:avLst>
              <a:gd name="adj" fmla="val 100000"/>
            </a:avLst>
          </a:prstGeom>
          <a:solidFill>
            <a:schemeClr val="accent3"/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62506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6585" y="0"/>
            <a:ext cx="8762969" cy="2486025"/>
          </a:xfrm>
        </p:spPr>
        <p:txBody>
          <a:bodyPr rtlCol="0"/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5400" b="1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Неделя 1</a:t>
            </a:r>
            <a:br>
              <a:rPr lang="ru-RU" sz="5400" b="1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5400" b="1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«Я и моя семья»</a:t>
            </a:r>
            <a:endParaRPr lang="ru-RU" sz="3600" kern="100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84935" y="2692026"/>
            <a:ext cx="10506268" cy="1679950"/>
          </a:xfrm>
        </p:spPr>
        <p:txBody>
          <a:bodyPr rtlCol="0"/>
          <a:lstStyle/>
          <a:p>
            <a:pPr rtl="0"/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Главная идея: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Знакомство с понятием «семья», закрепление своего имени и имён близких, формирование теплого, позитивного образа дома.</a:t>
            </a:r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4274568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6B225-B5A8-E416-9FD2-41787AFAA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417" y="136849"/>
            <a:ext cx="9372600" cy="120041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ПОНЕДЕЛЬНИК: «Здравствуй, это я!»</a:t>
            </a:r>
            <a:br>
              <a:rPr lang="ru-RU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CC8128-C501-72E5-A1C8-CEFD7EC9E0BC}"/>
              </a:ext>
            </a:extLst>
          </p:cNvPr>
          <p:cNvSpPr txBox="1"/>
          <p:nvPr/>
        </p:nvSpPr>
        <p:spPr>
          <a:xfrm>
            <a:off x="286512" y="1147782"/>
            <a:ext cx="11816410" cy="3971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200" b="1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3200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Помочь детям осознать себя, закрепить умение откликаться и называть свое имя.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2800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Индивидуально, при встрече: «Доброе утро, Сашенька! Я рада тебя видеть! Акцентируем имя ребенка.</a:t>
            </a:r>
            <a:endParaRPr lang="ru-RU" kern="100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800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кругу: «Давайте поздороваемся! Я — Мария Ивановна. А ты кто? Как тебя зовут?» (Передаем мягкую игрушку, помогаем ребенку сказать «Я — Никита» или просто «Никита»).</a:t>
            </a:r>
            <a:endParaRPr lang="ru-RU" kern="100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804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859B5B-72CC-103E-D3F7-FB6E25619C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19400" y="117475"/>
            <a:ext cx="9372600" cy="1201738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ВТОРНИК    «Мама и папа»</a:t>
            </a:r>
            <a:br>
              <a:rPr lang="ru-RU" sz="2400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D9CAB8-E880-F21E-B4A7-D707100AAB62}"/>
              </a:ext>
            </a:extLst>
          </p:cNvPr>
          <p:cNvSpPr txBox="1"/>
          <p:nvPr/>
        </p:nvSpPr>
        <p:spPr>
          <a:xfrm>
            <a:off x="774441" y="1319213"/>
            <a:ext cx="4089918" cy="1749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представления о родителях, воспитывать нежность и любовь к ним.</a:t>
            </a:r>
            <a:endParaRPr lang="ru-RU" sz="1600" kern="100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E5A650-70B4-71FB-8D83-097F18809A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90" y="905782"/>
            <a:ext cx="5834743" cy="5834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4603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81AE0-628D-6A6E-F7DD-1ED290F9A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927" y="83976"/>
            <a:ext cx="7029093" cy="1082351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СРЕДА: «Бабушка и дедушка»</a:t>
            </a:r>
            <a:br>
              <a:rPr lang="ru-RU" sz="2400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30E269-38C9-872C-C848-3F286996FB61}"/>
              </a:ext>
            </a:extLst>
          </p:cNvPr>
          <p:cNvSpPr txBox="1"/>
          <p:nvPr/>
        </p:nvSpPr>
        <p:spPr>
          <a:xfrm>
            <a:off x="139960" y="744594"/>
            <a:ext cx="119120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 </a:t>
            </a:r>
            <a:r>
              <a:rPr lang="ru-RU" sz="24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Знакомить с расширенным составом семьи, формировать уважение к старшим.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455A6A-0FFD-8779-62F0-2D1027C269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4"/>
          <a:stretch>
            <a:fillRect/>
          </a:stretch>
        </p:blipFill>
        <p:spPr bwMode="auto">
          <a:xfrm>
            <a:off x="3187927" y="4472093"/>
            <a:ext cx="2762964" cy="2385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965958-5996-57EA-EC97-AED4C7A87E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1"/>
          <a:stretch>
            <a:fillRect/>
          </a:stretch>
        </p:blipFill>
        <p:spPr bwMode="auto">
          <a:xfrm>
            <a:off x="139960" y="4375735"/>
            <a:ext cx="2762965" cy="2482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BF2589-CFA2-2413-7961-6ECC363512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8" b="6920"/>
          <a:stretch>
            <a:fillRect/>
          </a:stretch>
        </p:blipFill>
        <p:spPr bwMode="auto">
          <a:xfrm>
            <a:off x="1515481" y="1426301"/>
            <a:ext cx="2466969" cy="2801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7B07AF-836E-CC0C-A78C-F22C1A19FA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244" y="1569273"/>
            <a:ext cx="2384442" cy="2658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C494DE-2679-6133-F51B-DA917A0EDF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092" y="1747753"/>
            <a:ext cx="4960948" cy="4960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0595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00C5AA-B23B-43FF-19CC-197EAB72A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2270" y="174172"/>
            <a:ext cx="8568644" cy="120041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ЧЕТВЕРГ: «Мои братики и сестрички»</a:t>
            </a:r>
            <a:br>
              <a:rPr lang="ru-RU" sz="2400" kern="1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15F24E-8C45-B84C-55F1-F4E34A7B2479}"/>
              </a:ext>
            </a:extLst>
          </p:cNvPr>
          <p:cNvSpPr txBox="1"/>
          <p:nvPr/>
        </p:nvSpPr>
        <p:spPr>
          <a:xfrm>
            <a:off x="200592" y="912923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взаимодействовать с другими детьми, по аналогии с братьями и сестрами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AFF1CF-0501-E942-6498-63C6E6F6C1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158" y="2121093"/>
            <a:ext cx="3410468" cy="4548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3E4A9D-C058-13D7-68E6-6573AE5864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10" y="2121093"/>
            <a:ext cx="3410467" cy="4548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766B5D-B703-9E2D-5B05-125704F7EF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521" y="2121093"/>
            <a:ext cx="3422969" cy="455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8561876"/>
      </p:ext>
    </p:extLst>
  </p:cSld>
  <p:clrMapOvr>
    <a:masterClrMapping/>
  </p:clrMapOvr>
</p:sld>
</file>

<file path=ppt/theme/theme1.xml><?xml version="1.0" encoding="utf-8"?>
<a:theme xmlns:a="http://schemas.openxmlformats.org/drawingml/2006/main" name="Играющие дети 16 х 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261_TF03461883" id="{671D4EC8-F0D2-4082-A1EE-2E45D761EB1A}" vid="{F8D861EF-0C3B-4A7E-8226-1AE546DA2581}"/>
    </a:ext>
  </a:extLst>
</a:theme>
</file>

<file path=ppt/theme/theme2.xml><?xml version="1.0" encoding="utf-8"?>
<a:theme xmlns:a="http://schemas.openxmlformats.org/drawingml/2006/main" name="Тема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учебной презентации с играющими детьми (рисованные картинки, широкоэкранный формат)</Template>
  <TotalTime>469</TotalTime>
  <Words>1169</Words>
  <Application>Microsoft Office PowerPoint</Application>
  <PresentationFormat>Широкоэкранный</PresentationFormat>
  <Paragraphs>86</Paragraphs>
  <Slides>29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Calibri</vt:lpstr>
      <vt:lpstr>Euphemia</vt:lpstr>
      <vt:lpstr>Symbol</vt:lpstr>
      <vt:lpstr>Times New Roman</vt:lpstr>
      <vt:lpstr>Wingdings</vt:lpstr>
      <vt:lpstr>Играющие дети 16 х 9</vt:lpstr>
      <vt:lpstr> «Мой дом — моя семья,  мой детский сад, моя Родина» </vt:lpstr>
      <vt:lpstr>Пояснительная записка</vt:lpstr>
      <vt:lpstr>Цель проекта:</vt:lpstr>
      <vt:lpstr>Этапы реализации проекта:</vt:lpstr>
      <vt:lpstr>Неделя 1 «Я и моя семья»</vt:lpstr>
      <vt:lpstr>ПОНЕДЕЛЬНИК: «Здравствуй, это я!» </vt:lpstr>
      <vt:lpstr>ВТОРНИК    «Мама и папа» </vt:lpstr>
      <vt:lpstr>СРЕДА: «Бабушка и дедушка» </vt:lpstr>
      <vt:lpstr>ЧЕТВЕРГ: «Мои братики и сестрички» </vt:lpstr>
      <vt:lpstr>ПЯТНИЦА:  «Мой дом — моя крепость»  (итоговый день недели)</vt:lpstr>
      <vt:lpstr>Неделя 2  «Мой дом и мой детский сад»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Неделя 3  «Мы дружные ребята» </vt:lpstr>
      <vt:lpstr>ПОНЕДЕЛЬНИК: «Мы разные — мы вместе» </vt:lpstr>
      <vt:lpstr>ВТОРНИК: «Учимся играть вместе» </vt:lpstr>
      <vt:lpstr>СРЕДА: «Помощники наши есть всегда!» </vt:lpstr>
      <vt:lpstr>ЧЕТВЕРГ: «Вежливые слова в нашем доме» </vt:lpstr>
      <vt:lpstr>ПЯТНИЦА: «Праздник дружбы в нашей группе»  (итоговый день) </vt:lpstr>
      <vt:lpstr>Неделя 4.  «Наша Родина — Россия» </vt:lpstr>
      <vt:lpstr>ПОНЕДЕЛЬНИК:  «С чего начинается Родина?  С нашего города!»</vt:lpstr>
      <vt:lpstr>ВТОРНИК: «Символ нашей страны — флаг России»</vt:lpstr>
      <vt:lpstr>СРЕДА: «Береза — символ России»</vt:lpstr>
      <vt:lpstr>ЧЕТВЕРГ: «Русские игрушки — матрешки да ложки»</vt:lpstr>
      <vt:lpstr>ПЯТНИЦА: «Люблю тебя, моя Россия!»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Дарья Катаева</dc:creator>
  <cp:lastModifiedBy>Дарья Катаева</cp:lastModifiedBy>
  <cp:revision>5</cp:revision>
  <dcterms:created xsi:type="dcterms:W3CDTF">2026-01-28T07:42:59Z</dcterms:created>
  <dcterms:modified xsi:type="dcterms:W3CDTF">2026-02-10T08:28:38Z</dcterms:modified>
</cp:coreProperties>
</file>