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67" r:id="rId6"/>
    <p:sldId id="261" r:id="rId7"/>
    <p:sldId id="264" r:id="rId8"/>
    <p:sldId id="262" r:id="rId9"/>
    <p:sldId id="265" r:id="rId10"/>
    <p:sldId id="260" r:id="rId11"/>
    <p:sldId id="263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2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85;&#1076;&#1088;&#1077;&#1081;\Music\&#1087;&#1077;&#1089;&#1085;&#1080;%20&#1055;&#1086;&#1073;&#1077;&#1076;&#1099;%20&#1084;&#1080;&#1085;&#1091;&#1089;\&#1052;&#1072;&#1088;&#1082;%20&#1041;&#1077;&#1088;&#1085;&#1077;&#1089;%20&#8212;%20&#1046;&#1091;&#1088;&#1072;&#1074;&#1083;&#1080;%203.42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24936" cy="1143000"/>
          </a:xfrm>
        </p:spPr>
        <p:txBody>
          <a:bodyPr>
            <a:normAutofit/>
          </a:bodyPr>
          <a:lstStyle/>
          <a:p>
            <a:r>
              <a:rPr lang="ru-RU" sz="3000" b="1" i="1" dirty="0" smtClean="0">
                <a:solidFill>
                  <a:srgbClr val="FFC000"/>
                </a:solidFill>
                <a:latin typeface="Comic Sans MS" pitchFamily="66" charset="0"/>
              </a:rPr>
              <a:t>«Достопримечательности  Екатеринбурга, связанные с вкладом уральцев в Победу»</a:t>
            </a:r>
            <a:endParaRPr lang="ru-RU" sz="3000" b="1" i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pic>
        <p:nvPicPr>
          <p:cNvPr id="6" name="Содержимое 3" descr="800px-Памятник_воинам_Уральского_добровольческого_танкового_корпуса_(Екатеринбург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340768"/>
            <a:ext cx="4176001" cy="3037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3" descr="800px-Памятник_воинам_Уральского_добровольческого_танкового_корпуса_(Екатеринбург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1322" y="1341639"/>
            <a:ext cx="4226560" cy="3169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800px-Памятник_воинам_Уральского_добровольческого_танкового_корпуса_(Екатеринбург)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2483768" y="3501008"/>
            <a:ext cx="4099476" cy="313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Марк Бернес — Журавли 3.4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2" showWhenStopped="0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196787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Низкий поклон ветеранам войны и всем тем, </a:t>
            </a:r>
            <a:br>
              <a:rPr lang="ru-RU" sz="2800" b="1" dirty="0" smtClean="0">
                <a:latin typeface="Comic Sans MS" pitchFamily="66" charset="0"/>
              </a:rPr>
            </a:br>
            <a:r>
              <a:rPr lang="ru-RU" sz="2800" b="1" dirty="0" smtClean="0">
                <a:latin typeface="Comic Sans MS" pitchFamily="66" charset="0"/>
              </a:rPr>
              <a:t>кто внёс свой вклад в победу над фашизмом! </a:t>
            </a:r>
            <a:r>
              <a:rPr lang="ru-RU" sz="2800" dirty="0" smtClean="0">
                <a:latin typeface="Comic Sans MS" pitchFamily="66" charset="0"/>
              </a:rPr>
              <a:t/>
            </a:r>
            <a:br>
              <a:rPr lang="ru-RU" sz="2800" dirty="0" smtClean="0">
                <a:latin typeface="Comic Sans MS" pitchFamily="66" charset="0"/>
              </a:rPr>
            </a:br>
            <a:r>
              <a:rPr lang="ru-RU" sz="2800" b="1" dirty="0" smtClean="0">
                <a:latin typeface="Comic Sans MS" pitchFamily="66" charset="0"/>
              </a:rPr>
              <a:t>        Вечная память тем, </a:t>
            </a:r>
            <a:br>
              <a:rPr lang="ru-RU" sz="2800" b="1" dirty="0" smtClean="0">
                <a:latin typeface="Comic Sans MS" pitchFamily="66" charset="0"/>
              </a:rPr>
            </a:br>
            <a:r>
              <a:rPr lang="ru-RU" sz="2800" b="1" dirty="0" smtClean="0">
                <a:latin typeface="Comic Sans MS" pitchFamily="66" charset="0"/>
              </a:rPr>
              <a:t>кто отдал свою жизнь ради спасения мира!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819400"/>
            <a:ext cx="8298298" cy="34179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orig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512" y="2636912"/>
            <a:ext cx="8784975" cy="4221088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softEdge rad="112500"/>
          </a:effectLst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3146794"/>
          </a:xfrm>
        </p:spPr>
        <p:txBody>
          <a:bodyPr>
            <a:noAutofit/>
          </a:bodyPr>
          <a:lstStyle/>
          <a:p>
            <a:pPr algn="ctr"/>
            <a:r>
              <a:rPr lang="ru-RU" sz="2600" dirty="0" smtClean="0">
                <a:ln>
                  <a:solidFill>
                    <a:schemeClr val="accent6">
                      <a:lumMod val="90000"/>
                    </a:schemeClr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«Никто не забыт и ничто не забыто» —</a:t>
            </a:r>
            <a:br>
              <a:rPr lang="ru-RU" sz="2600" dirty="0" smtClean="0">
                <a:ln>
                  <a:solidFill>
                    <a:schemeClr val="accent6">
                      <a:lumMod val="90000"/>
                    </a:schemeClr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600" dirty="0" smtClean="0">
                <a:ln>
                  <a:solidFill>
                    <a:schemeClr val="accent6">
                      <a:lumMod val="90000"/>
                    </a:schemeClr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Горящая надпись на глыбе гранита.</a:t>
            </a:r>
            <a:br>
              <a:rPr lang="ru-RU" sz="2600" dirty="0" smtClean="0">
                <a:ln>
                  <a:solidFill>
                    <a:schemeClr val="accent6">
                      <a:lumMod val="90000"/>
                    </a:schemeClr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600" dirty="0" smtClean="0">
                <a:ln>
                  <a:solidFill>
                    <a:schemeClr val="accent6">
                      <a:lumMod val="90000"/>
                    </a:schemeClr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Поблекшими листьями ветер играет</a:t>
            </a:r>
            <a:br>
              <a:rPr lang="ru-RU" sz="2600" dirty="0" smtClean="0">
                <a:ln>
                  <a:solidFill>
                    <a:schemeClr val="accent6">
                      <a:lumMod val="90000"/>
                    </a:schemeClr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600" dirty="0" smtClean="0">
                <a:ln>
                  <a:solidFill>
                    <a:schemeClr val="accent6">
                      <a:lumMod val="90000"/>
                    </a:schemeClr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И снегом холодным венки засыпает.</a:t>
            </a:r>
            <a:br>
              <a:rPr lang="ru-RU" sz="2600" dirty="0" smtClean="0">
                <a:ln>
                  <a:solidFill>
                    <a:schemeClr val="accent6">
                      <a:lumMod val="90000"/>
                    </a:schemeClr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600" dirty="0" smtClean="0">
                <a:ln>
                  <a:solidFill>
                    <a:schemeClr val="accent6">
                      <a:lumMod val="90000"/>
                    </a:schemeClr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Но, словно огонь, у подножья – гвоздика.</a:t>
            </a:r>
            <a:br>
              <a:rPr lang="ru-RU" sz="2600" dirty="0" smtClean="0">
                <a:ln>
                  <a:solidFill>
                    <a:schemeClr val="accent6">
                      <a:lumMod val="90000"/>
                    </a:schemeClr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200" dirty="0" smtClean="0">
                <a:ln>
                  <a:solidFill>
                    <a:schemeClr val="accent6">
                      <a:lumMod val="90000"/>
                    </a:schemeClr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Никто не забыт и ничто не забыто!</a:t>
            </a:r>
            <a:r>
              <a:rPr lang="ru-RU" sz="3400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3400" dirty="0" smtClean="0">
                <a:solidFill>
                  <a:srgbClr val="FF0000"/>
                </a:solidFill>
                <a:latin typeface="Comic Sans MS" pitchFamily="66" charset="0"/>
              </a:rPr>
            </a:br>
            <a:endParaRPr lang="ru-RU" sz="3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песни войн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068960"/>
            <a:ext cx="8136904" cy="35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44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32656"/>
            <a:ext cx="7920880" cy="612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latin typeface="Comic Sans MS" pitchFamily="66" charset="0"/>
              </a:rPr>
              <a:t>Одинцов Михаил Петрович - лётчик-штурмовик.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1646237"/>
            <a:ext cx="4402832" cy="452628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b="1" dirty="0" smtClean="0"/>
              <a:t>         </a:t>
            </a:r>
            <a:r>
              <a:rPr lang="ru-RU" sz="1900" b="1" dirty="0" smtClean="0"/>
              <a:t>Михаил Петрович летал с первых дней войны. Совершил 215 боевых  вылетов. Дважды удостоен звания Героя Советского Союза. Одинцов Михаил Петрович – почетный гражданин Екатеринбурга. Имя Михаила Петровича Одинцова         носит школа № 36 города Екатеринбурга. А скверу, расположенному рядом с Суворовским военным училищем, присвоено наименование «Сквер имени дважды Героя Советского Союза Михаила Одинцова». </a:t>
            </a:r>
            <a:endParaRPr lang="ru-RU" sz="19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/>
          </a:p>
        </p:txBody>
      </p:sp>
      <p:pic>
        <p:nvPicPr>
          <p:cNvPr id="4" name="Рисунок 3" descr="33d497dcddedadc49595ce3e4a1854e6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772816"/>
            <a:ext cx="3203121" cy="446314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advClick="0" advTm="18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C000"/>
                </a:solidFill>
                <a:latin typeface="Comic Sans MS" pitchFamily="66" charset="0"/>
              </a:rPr>
              <a:t>Бюст Одинцову </a:t>
            </a:r>
            <a:br>
              <a:rPr lang="ru-RU" b="1" i="1" dirty="0" smtClean="0">
                <a:solidFill>
                  <a:srgbClr val="FFC000"/>
                </a:solidFill>
                <a:latin typeface="Comic Sans MS" pitchFamily="66" charset="0"/>
              </a:rPr>
            </a:br>
            <a:r>
              <a:rPr lang="ru-RU" b="1" i="1" dirty="0" smtClean="0">
                <a:solidFill>
                  <a:srgbClr val="FFC000"/>
                </a:solidFill>
                <a:latin typeface="Comic Sans MS" pitchFamily="66" charset="0"/>
              </a:rPr>
              <a:t>Михаилу Петровичу.</a:t>
            </a:r>
            <a:endParaRPr lang="ru-RU" b="1" i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7984" y="1645920"/>
            <a:ext cx="4716016" cy="4526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sz="2600" b="1" dirty="0" smtClean="0">
                <a:latin typeface="Comic Sans MS" pitchFamily="66" charset="0"/>
              </a:rPr>
              <a:t>На площади имени Кирова в Екатеринбурге, перед главным входом </a:t>
            </a:r>
          </a:p>
          <a:p>
            <a:pPr>
              <a:buNone/>
            </a:pPr>
            <a:r>
              <a:rPr lang="ru-RU" sz="2600" b="1" dirty="0" smtClean="0">
                <a:latin typeface="Comic Sans MS" pitchFamily="66" charset="0"/>
              </a:rPr>
              <a:t>  в Суворовское военное училище, установлен бронзовый бюст лётчику-штурмовику               Одинцову </a:t>
            </a:r>
          </a:p>
          <a:p>
            <a:pPr>
              <a:buNone/>
            </a:pPr>
            <a:r>
              <a:rPr lang="ru-RU" sz="2600" b="1" dirty="0" smtClean="0">
                <a:latin typeface="Comic Sans MS" pitchFamily="66" charset="0"/>
              </a:rPr>
              <a:t>       Михаилу Петровичу                  (1921 – 2011)</a:t>
            </a:r>
            <a:endParaRPr lang="ru-RU" sz="2600" dirty="0" smtClean="0">
              <a:latin typeface="Comic Sans MS" pitchFamily="66" charset="0"/>
            </a:endParaRPr>
          </a:p>
        </p:txBody>
      </p:sp>
      <p:pic>
        <p:nvPicPr>
          <p:cNvPr id="5" name="Содержимое 4" descr="caption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72816"/>
            <a:ext cx="4176464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caption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8424936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caption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0662" y="332656"/>
            <a:ext cx="8074683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892480" cy="1135888"/>
          </a:xfrm>
        </p:spPr>
        <p:txBody>
          <a:bodyPr>
            <a:noAutofit/>
          </a:bodyPr>
          <a:lstStyle/>
          <a:p>
            <a:pPr algn="ctr"/>
            <a:r>
              <a:rPr lang="ru-RU" sz="2600" b="1" i="1" dirty="0" smtClean="0">
                <a:solidFill>
                  <a:srgbClr val="FFC000"/>
                </a:solidFill>
                <a:latin typeface="Comic Sans MS" pitchFamily="66" charset="0"/>
              </a:rPr>
              <a:t>Памятник </a:t>
            </a:r>
            <a:br>
              <a:rPr lang="ru-RU" sz="2600" b="1" i="1" dirty="0" smtClean="0">
                <a:solidFill>
                  <a:srgbClr val="FFC000"/>
                </a:solidFill>
                <a:latin typeface="Comic Sans MS" pitchFamily="66" charset="0"/>
              </a:rPr>
            </a:br>
            <a:r>
              <a:rPr lang="ru-RU" sz="2600" b="1" i="1" dirty="0" smtClean="0">
                <a:solidFill>
                  <a:srgbClr val="FFC000"/>
                </a:solidFill>
                <a:latin typeface="Comic Sans MS" pitchFamily="66" charset="0"/>
              </a:rPr>
              <a:t>Уральскому Добровольческому танковому корпусу.</a:t>
            </a:r>
            <a:endParaRPr lang="ru-RU" sz="2600" b="1" i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645920"/>
            <a:ext cx="4172272" cy="452628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800" b="1" dirty="0" smtClean="0">
                <a:latin typeface="Comic Sans MS" pitchFamily="66" charset="0"/>
              </a:rPr>
              <a:t>   </a:t>
            </a:r>
            <a:r>
              <a:rPr lang="ru-RU" sz="2200" b="1" dirty="0" smtClean="0">
                <a:latin typeface="Comic Sans MS" pitchFamily="66" charset="0"/>
              </a:rPr>
              <a:t>На привокзальной площади Екатеринбурга находится памятник Уральскому Добровольческому танковому корпусу.                                               Этот памятник был открыт  23 февраля 1962 года и посвящен героизму воинов- уральцев. </a:t>
            </a:r>
          </a:p>
          <a:p>
            <a:pPr>
              <a:buNone/>
            </a:pPr>
            <a:r>
              <a:rPr lang="ru-RU" sz="2200" b="1" dirty="0" smtClean="0">
                <a:latin typeface="Comic Sans MS" pitchFamily="66" charset="0"/>
              </a:rPr>
              <a:t>   Композиция памятника состоит из двух фигур - скульптуры старого рабочего и молодого танкиста, что символизирует единство фронта и тыла. </a:t>
            </a:r>
            <a:endParaRPr lang="ru-RU" sz="2200" dirty="0" smtClean="0">
              <a:latin typeface="Comic Sans MS" pitchFamily="66" charset="0"/>
            </a:endParaRPr>
          </a:p>
          <a:p>
            <a:pPr>
              <a:buNone/>
            </a:pPr>
            <a:endParaRPr lang="ru-RU" sz="1800" dirty="0">
              <a:latin typeface="Comic Sans MS" pitchFamily="66" charset="0"/>
            </a:endParaRPr>
          </a:p>
        </p:txBody>
      </p:sp>
      <p:pic>
        <p:nvPicPr>
          <p:cNvPr id="5" name="Содержимое 4" descr="800px-Памятник_воинам_Уральского_добровольческого_танкового_корпуса_(Екатеринбург)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37782" y="1484784"/>
            <a:ext cx="3995067" cy="3100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572000" y="4509120"/>
            <a:ext cx="43924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Comic Sans MS" pitchFamily="66" charset="0"/>
              </a:rPr>
              <a:t>У подножия памятника установлена плита с надписью: </a:t>
            </a:r>
            <a:r>
              <a:rPr lang="ru-RU" b="1" i="1" dirty="0" smtClean="0">
                <a:solidFill>
                  <a:srgbClr val="FFC000"/>
                </a:solidFill>
                <a:latin typeface="Comic Sans MS" pitchFamily="66" charset="0"/>
              </a:rPr>
              <a:t>«Здесь хранится земля, обагрённая кровью уральских танкистов–добровольцев в ожесточенных боях под городами Орлом, Львовом, Прагой и Берлином в 1943-1945 годах». </a:t>
            </a:r>
            <a:endParaRPr lang="ru-RU" i="1" dirty="0">
              <a:solidFill>
                <a:srgbClr val="FFC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800px-Памятник_воинам_Уральского_добровольческого_танкового_корпуса_(Екатеринбург)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2923" y="332656"/>
            <a:ext cx="8218153" cy="615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4096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FFC000"/>
                </a:solidFill>
                <a:latin typeface="Comic Sans MS" pitchFamily="66" charset="0"/>
              </a:rPr>
              <a:t>Памятник</a:t>
            </a:r>
            <a:br>
              <a:rPr lang="ru-RU" sz="3600" b="1" i="1" dirty="0" smtClean="0">
                <a:solidFill>
                  <a:srgbClr val="FFC000"/>
                </a:solidFill>
                <a:latin typeface="Comic Sans MS" pitchFamily="66" charset="0"/>
              </a:rPr>
            </a:br>
            <a:r>
              <a:rPr lang="ru-RU" sz="3600" b="1" i="1" dirty="0" smtClean="0">
                <a:solidFill>
                  <a:srgbClr val="FFC000"/>
                </a:solidFill>
                <a:latin typeface="Comic Sans MS" pitchFamily="66" charset="0"/>
              </a:rPr>
              <a:t>Седой Урал</a:t>
            </a:r>
            <a:endParaRPr lang="ru-RU" sz="3600" b="1" i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645920"/>
            <a:ext cx="4316288" cy="4526280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b="1" dirty="0" smtClean="0"/>
              <a:t>             </a:t>
            </a:r>
            <a:r>
              <a:rPr lang="ru-RU" sz="3100" b="1" dirty="0" smtClean="0">
                <a:latin typeface="Comic Sans MS" pitchFamily="66" charset="0"/>
              </a:rPr>
              <a:t>Этот памятник открыт в  Екатеринбурге на площади Обороны в мае 2005 года  к 60-летию Победы над фашизмом.  </a:t>
            </a:r>
            <a:endParaRPr lang="ru-RU" sz="3100" dirty="0" smtClean="0">
              <a:latin typeface="Comic Sans MS" pitchFamily="66" charset="0"/>
            </a:endParaRPr>
          </a:p>
          <a:p>
            <a:pPr algn="just">
              <a:buNone/>
            </a:pPr>
            <a:r>
              <a:rPr lang="ru-RU" sz="3100" b="1" dirty="0" smtClean="0">
                <a:latin typeface="Comic Sans MS" pitchFamily="66" charset="0"/>
              </a:rPr>
              <a:t>      Именно с этой площади в годы Великой Отечественной войны отправлялись на фронт уральцы. </a:t>
            </a:r>
            <a:endParaRPr lang="ru-RU" sz="3100" dirty="0" smtClean="0">
              <a:latin typeface="Comic Sans MS" pitchFamily="66" charset="0"/>
            </a:endParaRPr>
          </a:p>
          <a:p>
            <a:pPr algn="just">
              <a:buNone/>
            </a:pPr>
            <a:r>
              <a:rPr lang="ru-RU" sz="3100" b="1" dirty="0" smtClean="0">
                <a:latin typeface="Comic Sans MS" pitchFamily="66" charset="0"/>
              </a:rPr>
              <a:t>      «Седой Урал» – мастер-кузнец, ковавший оружие для фронта и отправлявший на поля сражения своих детей. Этот памятник символизирует общий вклад уральцев в победу над фашизмом – как воинов, так и тружеников тыла. </a:t>
            </a:r>
            <a:endParaRPr lang="ru-RU" sz="3100" dirty="0" smtClean="0">
              <a:latin typeface="Comic Sans MS" pitchFamily="66" charset="0"/>
            </a:endParaRPr>
          </a:p>
          <a:p>
            <a:endParaRPr lang="ru-RU" dirty="0"/>
          </a:p>
        </p:txBody>
      </p:sp>
      <p:pic>
        <p:nvPicPr>
          <p:cNvPr id="5" name="Содержимое 4" descr="pamyatnik-sedoj-ural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484784"/>
            <a:ext cx="4038600" cy="37268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644008" y="5301208"/>
            <a:ext cx="4320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rgbClr val="FFC000"/>
                </a:solidFill>
              </a:rPr>
              <a:t>«Уральцам – защитникам Родины», «Уральцам – ковавшим Победу» - начертано на плитах рядом с памятником.</a:t>
            </a:r>
            <a:endParaRPr lang="ru-RU" b="1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advClick="0" advTm="2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pamyatnik-sedoj-ural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8568952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263</TotalTime>
  <Words>305</Words>
  <Application>Microsoft Office PowerPoint</Application>
  <PresentationFormat>Экран (4:3)</PresentationFormat>
  <Paragraphs>19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Литейная</vt:lpstr>
      <vt:lpstr>«Достопримечательности  Екатеринбурга, связанные с вкладом уральцев в Победу»</vt:lpstr>
      <vt:lpstr>Одинцов Михаил Петрович - лётчик-штурмовик. </vt:lpstr>
      <vt:lpstr>Бюст Одинцову  Михаилу Петровичу.</vt:lpstr>
      <vt:lpstr>Слайд 4</vt:lpstr>
      <vt:lpstr>Слайд 5</vt:lpstr>
      <vt:lpstr>Памятник  Уральскому Добровольческому танковому корпусу.</vt:lpstr>
      <vt:lpstr>Слайд 7</vt:lpstr>
      <vt:lpstr>Памятник Седой Урал</vt:lpstr>
      <vt:lpstr>Слайд 9</vt:lpstr>
      <vt:lpstr>Низкий поклон ветеранам войны и всем тем,  кто внёс свой вклад в победу над фашизмом!          Вечная память тем,  кто отдал свою жизнь ради спасения мира!</vt:lpstr>
      <vt:lpstr>«Никто не забыт и ничто не забыто» — Горящая надпись на глыбе гранита. Поблекшими листьями ветер играет И снегом холодным венки засыпает. Но, словно огонь, у подножья – гвоздика. Никто не забыт и ничто не забыто! 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«Достопримечательности  Екатеринбурга, связанные с вкладом уральцев в Победу»</dc:title>
  <dc:creator>Андрей</dc:creator>
  <cp:lastModifiedBy>Андрей</cp:lastModifiedBy>
  <cp:revision>55</cp:revision>
  <dcterms:created xsi:type="dcterms:W3CDTF">2020-04-02T12:11:46Z</dcterms:created>
  <dcterms:modified xsi:type="dcterms:W3CDTF">2020-04-27T11:39:29Z</dcterms:modified>
</cp:coreProperties>
</file>