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90" d="100"/>
          <a:sy n="90" d="100"/>
        </p:scale>
        <p:origin x="2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BEA4C-A593-2815-9C68-765986B58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B73FA3-6644-3015-06DC-D10BDB233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6BFBE0-6360-2EB6-BCA7-4D51FDF6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050526-7CB2-1B42-BE8A-30F1A86D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545A8-7CD5-9C99-9411-DE08D7DD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1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A1C51-5BF5-CA71-F6EE-AA30684D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D52814-C2F6-310A-3607-D3B73DAE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E6DE1-AA30-A1DC-3EF1-B17B6D9A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95CB3-6043-69D9-C209-277A7B23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BDF582-1528-6513-220D-9EEDAC3E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2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D230C3-28AB-DC49-DB72-505BA9D82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747A1-E06F-3131-05C8-AAE951E66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FDF277-79C9-D878-400B-AA7CB4B9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FEFE3A-E165-64D9-73E2-0C468758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9CA6-C64B-8E39-6A4E-6317052A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8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8AB0E-E158-B53E-F499-D312C414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A5A68-F201-DBBA-815B-E89827FB2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233465-149C-F67B-8CE1-6C9493D4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1BFD8-AE13-439B-BA8B-5C197FE9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4B3BC-AAF4-ECB4-F52D-9519D675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86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D6B13-9B6D-AD93-0700-C9906814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1F917B-A6F2-F66D-721A-D5CB7C3BE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40BBF-A780-C876-D25B-36CC9DD0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98153-585F-1BB7-23A4-723045B5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ABE82C-771F-F5BE-8505-155B882E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1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0F887-BDD2-5169-6903-D0941493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410B54-6723-9D12-4B00-44594E448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EDB4E6-4233-CAAC-8D00-E42897677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BFA997-B4B9-DE5B-8A4B-FED17C9C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F8F0EF-9E8D-C6F8-F46E-15E31F5A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D08748-223C-B6D8-8CDB-978CC251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6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DDF42-8227-55BE-B2C0-B5F27F60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7AF1B1-18C4-0573-DE29-830270197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6BFEE4-30B8-9EEA-282E-A9E481AD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B7A808-01FD-7C44-3BF5-1EF065FB7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D78BBE-1E9C-DE51-5C9E-9FE89D5AF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528E59-65B7-79EA-FF5B-0D34BBEF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5E8D9C-CE1F-41C8-8F1B-9BC8EE2D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2C590-2772-520B-8AB7-D7B90BB3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1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690FE-A004-388F-2318-ECD76579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745B6B-645E-3F3F-DFB6-79BF1D31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EB12CF-3775-A6B8-809A-7B3423F0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6E55CA-62D6-37FD-85FC-970A2E7B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5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C20E53-2281-697A-63A2-4089EC9A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6DBDAD-AFC7-D344-194B-AC2021C3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947781-50E6-6437-895A-F6AA6086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1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809CA-B62C-631E-7089-7D286F45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8CA01-2194-D7EF-41DC-4393DBEBA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B65B17-B39B-C156-2E35-397204F86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0A1584-7C38-8E2E-262A-5131BA62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A38694-6F94-757C-CDDC-047ED524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D8771E-76B1-D1B7-86AF-B3B020B1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3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A6E8B-7351-000A-9541-E1AE9F0A5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C67121-19C4-ED05-EDB6-804432103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C5B7A-ACF5-EA7F-2585-112FDDCEA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9CFDFD-0F4A-1C0D-A896-541ED107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E6F226-2456-37D7-4725-7F3E8855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070D58-5C6A-4C78-480E-EC982D07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3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9376-5F03-B060-4C67-F7DA8B2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15D9B9-1C3F-E6E6-DBD8-FBF4D34E5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96DD58-6A23-218B-1D27-EDD324D83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D0D334-5887-44B1-B1B1-DB80043820CC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F8F7BC-7A6A-9898-D9CF-6FBFA2926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DF8CE2-167F-BDD7-0B07-B7B8D29CA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CA5920-BAF2-49FD-80FB-2B9E15699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5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E0977-9451-CB4C-C0A3-27E22EF2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3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0F240-24B3-B6B8-A8AC-8D875936C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5922"/>
            <a:ext cx="9144000" cy="23876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работы детского сада по эффективной реализации проекта на тему: </a:t>
            </a:r>
            <a:b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многонациональная страна»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82430-25EF-BC38-99DF-F0C132918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5760" y="3426817"/>
            <a:ext cx="6096000" cy="1655762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Выполнила 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Журавлева Татьяна Олеговна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воспитатель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6E5FD-C85E-DFD4-19B1-A2210385567A}"/>
              </a:ext>
            </a:extLst>
          </p:cNvPr>
          <p:cNvSpPr txBox="1"/>
          <p:nvPr/>
        </p:nvSpPr>
        <p:spPr>
          <a:xfrm>
            <a:off x="1691148" y="223295"/>
            <a:ext cx="1050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№278</a:t>
            </a:r>
          </a:p>
        </p:txBody>
      </p:sp>
    </p:spTree>
    <p:extLst>
      <p:ext uri="{BB962C8B-B14F-4D97-AF65-F5344CB8AC3E}">
        <p14:creationId xmlns:p14="http://schemas.microsoft.com/office/powerpoint/2010/main" val="21810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0452F-3D80-AF6D-31A4-17A77F2AB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2ACB6D-10A1-8E2C-420B-D76FE7AC5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82" y="821801"/>
            <a:ext cx="2933097" cy="52143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7830A3-1D9F-DF6E-8119-1C775C05D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13" y="2002420"/>
            <a:ext cx="5551178" cy="33740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C7AA08-BE69-CF1D-359C-13C689990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58" y="2430684"/>
            <a:ext cx="2145295" cy="38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6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0402F-AD5E-48E2-DEBB-EEF7F8D7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223D0-C0BB-E91B-1D41-B26EB76901B9}"/>
              </a:ext>
            </a:extLst>
          </p:cNvPr>
          <p:cNvSpPr txBox="1"/>
          <p:nvPr/>
        </p:nvSpPr>
        <p:spPr>
          <a:xfrm>
            <a:off x="1703407" y="451413"/>
            <a:ext cx="8785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стенгазеты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Единство народов России»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FF9AB9-40D4-7C7E-C798-280FC6ECA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4" y="1785253"/>
            <a:ext cx="3082723" cy="2312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769736-5DBA-D10B-D6F0-DCA5E730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4" y="4189685"/>
            <a:ext cx="3082724" cy="20866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43322F-8157-99D4-9677-24AAEF275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-30" r="12087" b="30"/>
          <a:stretch>
            <a:fillRect/>
          </a:stretch>
        </p:blipFill>
        <p:spPr>
          <a:xfrm>
            <a:off x="3891986" y="1785252"/>
            <a:ext cx="3424175" cy="23120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3B8B14-BD7A-22B2-946A-2F77A25D1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61" y="1785251"/>
            <a:ext cx="3975904" cy="2312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497859-9BC8-31E2-27E0-1EE30B5E9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67" y="4189686"/>
            <a:ext cx="3526293" cy="20866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1D6B0B-A510-2773-8744-C6FEA98FD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81" r="-1094" b="43260"/>
          <a:stretch>
            <a:fillRect/>
          </a:stretch>
        </p:blipFill>
        <p:spPr>
          <a:xfrm>
            <a:off x="7426960" y="4189684"/>
            <a:ext cx="3899853" cy="208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90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E372E0-6168-97F8-FADA-3C0B21E08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8CA389-A447-732F-8FFD-25531627CCA3}"/>
              </a:ext>
            </a:extLst>
          </p:cNvPr>
          <p:cNvSpPr txBox="1"/>
          <p:nvPr/>
        </p:nvSpPr>
        <p:spPr>
          <a:xfrm>
            <a:off x="894080" y="579120"/>
            <a:ext cx="1014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«Костюмы народов»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02970D-91A7-D628-ED79-879860302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40" y="1500184"/>
            <a:ext cx="3393440" cy="1928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76DA63-AACD-35B0-A5F2-B608EB450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27574" y="750092"/>
            <a:ext cx="1928813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24A3B1-4457-350F-D2F6-1F3EF580E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" y="1500184"/>
            <a:ext cx="3352800" cy="19288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F17EEB-7923-5884-ED69-088E51107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" y="3847142"/>
            <a:ext cx="3545840" cy="19288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4A85D3-9E21-64F7-60BC-766637159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80" y="3847141"/>
            <a:ext cx="3352800" cy="19288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FCD389-CB4E-843D-40B9-4B5CD9118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79" y="3842055"/>
            <a:ext cx="3276601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5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79D314-1268-97BC-3DC6-1B916ED17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8DF2E-554A-5392-EBB3-6204D5981B4F}"/>
              </a:ext>
            </a:extLst>
          </p:cNvPr>
          <p:cNvSpPr txBox="1"/>
          <p:nvPr/>
        </p:nvSpPr>
        <p:spPr>
          <a:xfrm>
            <a:off x="944880" y="477520"/>
            <a:ext cx="1056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Мульти-России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мультфильмов о разных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регионах, городах и народностях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1105D2-39BC-E240-DEC1-3BC63B59E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2406747"/>
            <a:ext cx="2028825" cy="29216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E00402-982D-154F-D0B9-139CAD0F5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090" y="2783840"/>
            <a:ext cx="3379470" cy="2056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350283-3B9D-831D-DEBD-774D5E19C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731" y="4753927"/>
            <a:ext cx="3106420" cy="1442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2D39F2-7ADB-8559-075D-3376A03D8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" y="4753927"/>
            <a:ext cx="2458720" cy="14344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76085C-0317-B54B-0454-1EC99BF5A5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4756"/>
          <a:stretch>
            <a:fillRect/>
          </a:stretch>
        </p:blipFill>
        <p:spPr>
          <a:xfrm>
            <a:off x="8887567" y="4753927"/>
            <a:ext cx="2450993" cy="14344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12582A-944C-962A-2CE9-1DEF7CD22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4794" y="4753927"/>
            <a:ext cx="2572773" cy="14344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2B100A-7B46-1CDE-0C14-633BE77A85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650" b="4105"/>
          <a:stretch>
            <a:fillRect/>
          </a:stretch>
        </p:blipFill>
        <p:spPr>
          <a:xfrm>
            <a:off x="4232911" y="3077134"/>
            <a:ext cx="2821269" cy="16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57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E11670-3781-2840-51C6-6D6056DD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F6037-CAFD-021A-EFBD-9C098E85EBE0}"/>
              </a:ext>
            </a:extLst>
          </p:cNvPr>
          <p:cNvSpPr txBox="1"/>
          <p:nvPr/>
        </p:nvSpPr>
        <p:spPr>
          <a:xfrm>
            <a:off x="1158240" y="497840"/>
            <a:ext cx="1014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центра «Дружба народов»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81B1E3-1FF0-D46A-644F-D63DA09F3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1" y="1371600"/>
            <a:ext cx="3738880" cy="2804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3102EA-A54B-6558-0BD6-B1BA7F4D9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40" y="1371600"/>
            <a:ext cx="3952241" cy="2804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ED0455-961D-AE31-263F-6B82ACE2E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40" y="3373120"/>
            <a:ext cx="4206242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5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A34DF-030A-A586-3565-08CE3144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1851F-9660-1995-345B-0C1041A08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8" y="2316480"/>
            <a:ext cx="2205990" cy="39217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50DF6E-CC07-3E71-53AD-62FD42D8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0" y="2316480"/>
            <a:ext cx="3129280" cy="18418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AB6F90-CB66-5C18-5196-4E574876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0" y="4523740"/>
            <a:ext cx="3129280" cy="1714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7FA42A-6234-23BC-52AE-0A8CEB385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2" y="2316480"/>
            <a:ext cx="2205990" cy="3921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5F5A07-8B0E-5881-D3F2-658465567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10370" r="7179"/>
          <a:stretch>
            <a:fillRect/>
          </a:stretch>
        </p:blipFill>
        <p:spPr>
          <a:xfrm>
            <a:off x="8593773" y="2570480"/>
            <a:ext cx="2740212" cy="3667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C53A39-6841-1C51-ABD1-A40FD8976798}"/>
              </a:ext>
            </a:extLst>
          </p:cNvPr>
          <p:cNvSpPr txBox="1"/>
          <p:nvPr/>
        </p:nvSpPr>
        <p:spPr>
          <a:xfrm>
            <a:off x="1025525" y="833120"/>
            <a:ext cx="1072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РМО ВОСПИТАТЕЛЕЙ ЛЕНИНСКОГО РАЙОНА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культур в детском саду : как познакомить дошкольников с традициями народов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54011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D39349-A081-98A5-F5E6-CC7A90FB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1C3C5C-6FC7-53D8-572C-2727666BC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8" y="3549015"/>
            <a:ext cx="3241042" cy="22059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9F5D43-616B-903A-867E-44460BCE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3" y="3549014"/>
            <a:ext cx="3698239" cy="22059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48E33F-8CEB-A8B0-2240-A44600E27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2" y="3549015"/>
            <a:ext cx="3555999" cy="22059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F43E5C-BC04-50DB-7431-06A1C45C0E3B}"/>
              </a:ext>
            </a:extLst>
          </p:cNvPr>
          <p:cNvSpPr txBox="1"/>
          <p:nvPr/>
        </p:nvSpPr>
        <p:spPr>
          <a:xfrm>
            <a:off x="951054" y="722389"/>
            <a:ext cx="10289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разными танцами и музыкальными инструментами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«Народов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85916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8924-956A-D379-8F2E-DA3852F78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65C-0EF6-F0D6-83DA-25D53A3B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3CB2D-E4F7-0F6D-3248-C7377AEC4C3C}"/>
              </a:ext>
            </a:extLst>
          </p:cNvPr>
          <p:cNvSpPr txBox="1"/>
          <p:nvPr/>
        </p:nvSpPr>
        <p:spPr>
          <a:xfrm>
            <a:off x="1099595" y="1400537"/>
            <a:ext cx="92944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проекта:</a:t>
            </a:r>
          </a:p>
          <a:p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поняли, что многонациональность – это богатство и сила России, и что важно уважать каждого человека независимо от того, какой он национальности. 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национальность имеет свои традиции, язык, жилище, одежду и блюда.</a:t>
            </a:r>
          </a:p>
        </p:txBody>
      </p:sp>
    </p:spTree>
    <p:extLst>
      <p:ext uri="{BB962C8B-B14F-4D97-AF65-F5344CB8AC3E}">
        <p14:creationId xmlns:p14="http://schemas.microsoft.com/office/powerpoint/2010/main" val="325622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B404-6976-99B9-BAA7-5166A4992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067CA1-EB25-5DAF-CFFF-7DF6AC16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24A5F-5119-D284-92D1-5932B0655B4B}"/>
              </a:ext>
            </a:extLst>
          </p:cNvPr>
          <p:cNvSpPr txBox="1"/>
          <p:nvPr/>
        </p:nvSpPr>
        <p:spPr>
          <a:xfrm>
            <a:off x="1203767" y="1585732"/>
            <a:ext cx="929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33DC-297F-E9AE-7FD6-412B9582D128}"/>
              </a:ext>
            </a:extLst>
          </p:cNvPr>
          <p:cNvSpPr txBox="1"/>
          <p:nvPr/>
        </p:nvSpPr>
        <p:spPr>
          <a:xfrm>
            <a:off x="5475847" y="2393876"/>
            <a:ext cx="554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народов — сильнее бури, ярче солнца.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E23149-D3CA-8E33-1C24-8DFE38B5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355" y="2925021"/>
            <a:ext cx="4591290" cy="30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6FE3E-7D65-9EDC-0D44-4D4149739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503C0-2ACF-D9FC-7774-BAE4AD48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CDD149-4D91-5D0D-B017-39B3ABEC7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0" y="1825625"/>
            <a:ext cx="102463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старшей  группы;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воспитанников.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D417BF-CA72-9FB9-5277-9498F5680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580" y="4703285"/>
            <a:ext cx="161558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4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67C4C1-18D3-025D-0250-DEA0B7E7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8388068-D1BC-4941-C309-055A05D7D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83953"/>
            <a:ext cx="10515600" cy="246036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президента РФ Владимира Путина 2026 год объявлен Годом единства народов России. Соответствующий указ № 962 был подписан 25 декабря 2025 года. Это особый год, посвящённый укреплению дружбы, мира и согласия между всеми народами нашей большой и многонациональной страны.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C6B0C-6842-2C2A-E1A4-98F7C1C2D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6177" r="-2181"/>
          <a:stretch>
            <a:fillRect/>
          </a:stretch>
        </p:blipFill>
        <p:spPr>
          <a:xfrm>
            <a:off x="3493893" y="822959"/>
            <a:ext cx="5204214" cy="32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0864D7-11E3-2FB2-60AC-CF5E3C36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62FB6-7A2C-B767-E08C-9EB26946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E37356-0453-5430-506E-36ACEF33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 когда бы мы не находились, нас всегда окружают люди разных национальностей. Ведь не случайно Конституция нашей страны начинается со слов: «Мы, многонациональный народ Российской Федерации, соединенный общей судьбой на своей земле…».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«патриотизм», «гражданственность» приобретают сегодня особый смысл и огромное значение. Потому что уважение воспитанников к сверстнику другой национальности, полноценное общение на примерах равноправия, оказание необходимой помощи, внимательное отношение к его нуждам в решении возникающих проблем – вот одна из главных ценностей человеческого существования в гармонии с миром природы и общества.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и возникло создание проекта «Многонациональная Россия».</a:t>
            </a:r>
          </a:p>
        </p:txBody>
      </p:sp>
    </p:spTree>
    <p:extLst>
      <p:ext uri="{BB962C8B-B14F-4D97-AF65-F5344CB8AC3E}">
        <p14:creationId xmlns:p14="http://schemas.microsoft.com/office/powerpoint/2010/main" val="326229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E1F7CD-4E7E-D953-C589-2DE88A40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E083E5-0AB2-4BD8-2BEC-61622E75A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0720"/>
            <a:ext cx="10515600" cy="54962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базовым ценностям российского народа - патриотизм, гражданственность, гуманизм, историческая память и преемственность поколений, единство народов России. 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Создать в группе предметно-развивающую среду, способствующую сопричастности детей к культуре других народов.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уважительное отношение, открытость, дружелюбие к сверстникам и родителям группы.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Познакомить с национальными традициями, культурой воспитанников группы.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Воспитывать у детей чувство глубокого уважения к культурным и национальным традициям народов, проживающих на территории Российской Федерации и за её пределами, чувство дружбы и взаимопонимания между представителями разных национальностей.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Развивать коммуникативные качества, познавательную активность, развивать творчество и фантазию.</a:t>
            </a:r>
          </a:p>
        </p:txBody>
      </p:sp>
    </p:spTree>
    <p:extLst>
      <p:ext uri="{BB962C8B-B14F-4D97-AF65-F5344CB8AC3E}">
        <p14:creationId xmlns:p14="http://schemas.microsoft.com/office/powerpoint/2010/main" val="62522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AD2B8-71AD-AE94-AD26-97A5EE64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DE243FF-36CE-8EC4-B56D-9434BE93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670560"/>
            <a:ext cx="9296400" cy="550640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будут созданы условия для развития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духовнонравственных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ценностей российского народа.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постепенно сформируются такие качества: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отзывчивость, справедливость, скромность,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доброжелательное отношение друг к другу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от национальности, культуры,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статуса и физических возможностей.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8EBC3-931A-2711-D905-60018FAF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111" y="1045426"/>
            <a:ext cx="566977" cy="865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C9B501-90EC-7EAB-785D-A5A8FC95D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610" y="4811712"/>
            <a:ext cx="161558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5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7E51E5-D566-08AB-4ACC-C93B8C5C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5385-0713-AF55-4F05-DCBBB3EC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74688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фотоотчет о проделанной работе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C4E708-02E2-BD59-8E59-247FCB521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66667" l="4054" r="55000">
                        <a14:foregroundMark x1="32703" y1="12333" x2="15000" y2="4833"/>
                        <a14:foregroundMark x1="15000" y1="4833" x2="8919" y2="11667"/>
                        <a14:foregroundMark x1="8919" y1="11667" x2="4189" y2="23167"/>
                        <a14:foregroundMark x1="4189" y1="23167" x2="5405" y2="33000"/>
                        <a14:foregroundMark x1="5405" y1="33000" x2="14865" y2="38833"/>
                        <a14:foregroundMark x1="14865" y1="38833" x2="16351" y2="42833"/>
                        <a14:foregroundMark x1="32973" y1="11167" x2="15946" y2="4667"/>
                        <a14:foregroundMark x1="15946" y1="4667" x2="9324" y2="7500"/>
                        <a14:foregroundMark x1="9324" y1="7500" x2="3649" y2="25500"/>
                        <a14:foregroundMark x1="3649" y1="25500" x2="8108" y2="40500"/>
                        <a14:foregroundMark x1="8108" y1="40500" x2="34595" y2="64667"/>
                        <a14:foregroundMark x1="34595" y1="64667" x2="51351" y2="36833"/>
                        <a14:foregroundMark x1="51351" y1="36833" x2="54459" y2="21167"/>
                        <a14:foregroundMark x1="54459" y1="21167" x2="47838" y2="8667"/>
                        <a14:foregroundMark x1="47838" y1="8667" x2="33919" y2="11333"/>
                        <a14:foregroundMark x1="36216" y1="16667" x2="36757" y2="29000"/>
                        <a14:foregroundMark x1="36757" y1="29000" x2="49730" y2="16667"/>
                        <a14:foregroundMark x1="49730" y1="16667" x2="40405" y2="45500"/>
                        <a14:foregroundMark x1="40405" y1="45500" x2="38243" y2="37500"/>
                        <a14:foregroundMark x1="38243" y1="37500" x2="32838" y2="51833"/>
                        <a14:foregroundMark x1="32838" y1="51833" x2="40811" y2="32333"/>
                        <a14:foregroundMark x1="40811" y1="32333" x2="30000" y2="48667"/>
                        <a14:foregroundMark x1="30000" y1="48667" x2="33919" y2="23167"/>
                        <a14:foregroundMark x1="33919" y1="23167" x2="27973" y2="38500"/>
                        <a14:foregroundMark x1="27973" y1="38500" x2="31351" y2="28667"/>
                        <a14:foregroundMark x1="31351" y1="28667" x2="23108" y2="47167"/>
                        <a14:foregroundMark x1="23108" y1="47167" x2="25676" y2="24500"/>
                        <a14:foregroundMark x1="25676" y1="24500" x2="16622" y2="17500"/>
                        <a14:foregroundMark x1="16622" y1="17500" x2="20000" y2="43167"/>
                        <a14:foregroundMark x1="20000" y1="43167" x2="22973" y2="12667"/>
                        <a14:foregroundMark x1="22973" y1="12667" x2="14324" y2="27000"/>
                        <a14:foregroundMark x1="14324" y1="27000" x2="9595" y2="11667"/>
                        <a14:foregroundMark x1="9595" y1="11667" x2="7973" y2="34000"/>
                        <a14:foregroundMark x1="7973" y1="34000" x2="14189" y2="48000"/>
                        <a14:foregroundMark x1="14189" y1="48000" x2="23784" y2="58667"/>
                        <a14:foregroundMark x1="23784" y1="58667" x2="39189" y2="66833"/>
                        <a14:foregroundMark x1="34595" y1="65167" x2="21892" y2="61167"/>
                        <a14:foregroundMark x1="21892" y1="61167" x2="17432" y2="54833"/>
                        <a14:foregroundMark x1="17432" y1="54833" x2="16892" y2="52000"/>
                        <a14:foregroundMark x1="26622" y1="57500" x2="32162" y2="64500"/>
                        <a14:foregroundMark x1="32162" y1="64500" x2="25000" y2="61333"/>
                        <a14:foregroundMark x1="25000" y1="61333" x2="31757" y2="63167"/>
                        <a14:foregroundMark x1="29324" y1="42833" x2="30811" y2="51167"/>
                        <a14:foregroundMark x1="30811" y1="51167" x2="37297" y2="53333"/>
                        <a14:foregroundMark x1="37297" y1="53333" x2="41757" y2="44000"/>
                        <a14:foregroundMark x1="41757" y1="44000" x2="33514" y2="62500"/>
                        <a14:foregroundMark x1="33514" y1="62500" x2="43378" y2="41667"/>
                        <a14:foregroundMark x1="43378" y1="41667" x2="39459" y2="52333"/>
                        <a14:foregroundMark x1="39459" y1="52333" x2="43378" y2="45500"/>
                        <a14:foregroundMark x1="43784" y1="41500" x2="35811" y2="54667"/>
                        <a14:foregroundMark x1="35811" y1="54667" x2="40405" y2="42333"/>
                        <a14:foregroundMark x1="40405" y1="42333" x2="35676" y2="39500"/>
                        <a14:foregroundMark x1="42568" y1="34333" x2="38514" y2="49167"/>
                        <a14:foregroundMark x1="38514" y1="49167" x2="36757" y2="40167"/>
                        <a14:foregroundMark x1="36757" y1="40167" x2="35405" y2="54667"/>
                        <a14:foregroundMark x1="35405" y1="54667" x2="28243" y2="54500"/>
                        <a14:foregroundMark x1="28243" y1="54500" x2="26351" y2="45833"/>
                        <a14:foregroundMark x1="26351" y1="45833" x2="27973" y2="52333"/>
                        <a14:foregroundMark x1="26081" y1="50167" x2="17297" y2="46333"/>
                        <a14:foregroundMark x1="17297" y1="46333" x2="29459" y2="53333"/>
                        <a14:foregroundMark x1="29459" y1="53333" x2="31892" y2="40167"/>
                        <a14:foregroundMark x1="31892" y1="40167" x2="30541" y2="33500"/>
                        <a14:foregroundMark x1="37297" y1="20333" x2="39054" y2="33500"/>
                        <a14:foregroundMark x1="39054" y1="33500" x2="44730" y2="28333"/>
                        <a14:foregroundMark x1="44730" y1="28333" x2="45676" y2="40833"/>
                        <a14:foregroundMark x1="45676" y1="40833" x2="45135" y2="24667"/>
                        <a14:foregroundMark x1="45135" y1="24667" x2="28649" y2="24000"/>
                        <a14:foregroundMark x1="28649" y1="24000" x2="16216" y2="28000"/>
                        <a14:foregroundMark x1="16216" y1="28000" x2="13514" y2="39167"/>
                        <a14:foregroundMark x1="13514" y1="39167" x2="12973" y2="29833"/>
                        <a14:foregroundMark x1="12973" y1="29833" x2="16892" y2="38667"/>
                        <a14:foregroundMark x1="16892" y1="38667" x2="10135" y2="29833"/>
                        <a14:foregroundMark x1="10135" y1="29833" x2="26216" y2="38167"/>
                        <a14:foregroundMark x1="26216" y1="38167" x2="28784" y2="30167"/>
                        <a14:foregroundMark x1="28784" y1="30167" x2="28378" y2="40667"/>
                        <a14:foregroundMark x1="28378" y1="40667" x2="28514" y2="40667"/>
                        <a14:foregroundMark x1="32838" y1="19000" x2="27432" y2="41833"/>
                        <a14:foregroundMark x1="27432" y1="41833" x2="31486" y2="25500"/>
                        <a14:foregroundMark x1="31486" y1="25500" x2="23108" y2="23167"/>
                        <a14:foregroundMark x1="23108" y1="23167" x2="28243" y2="17167"/>
                        <a14:foregroundMark x1="28243" y1="17167" x2="18378" y2="12000"/>
                        <a14:foregroundMark x1="18378" y1="12000" x2="25270" y2="19333"/>
                        <a14:foregroundMark x1="25270" y1="19333" x2="16892" y2="9667"/>
                        <a14:foregroundMark x1="16892" y1="9667" x2="15405" y2="14333"/>
                        <a14:foregroundMark x1="22297" y1="5667" x2="37568" y2="13500"/>
                        <a14:foregroundMark x1="41757" y1="16000" x2="30405" y2="19000"/>
                        <a14:foregroundMark x1="30405" y1="19000" x2="39730" y2="15333"/>
                        <a14:foregroundMark x1="39730" y1="15333" x2="32568" y2="26500"/>
                        <a14:foregroundMark x1="32568" y1="26500" x2="43108" y2="26667"/>
                        <a14:foregroundMark x1="43108" y1="26667" x2="43649" y2="19000"/>
                        <a14:foregroundMark x1="42297" y1="18667" x2="39730" y2="27333"/>
                        <a14:foregroundMark x1="39730" y1="27333" x2="48243" y2="36333"/>
                        <a14:foregroundMark x1="48243" y1="36333" x2="45676" y2="49333"/>
                        <a14:foregroundMark x1="36486" y1="55500" x2="29189" y2="56333"/>
                        <a14:foregroundMark x1="29189" y1="56333" x2="32297" y2="61333"/>
                        <a14:foregroundMark x1="49054" y1="29667" x2="49054" y2="29667"/>
                        <a14:foregroundMark x1="26351" y1="63167" x2="34459" y2="66000"/>
                        <a14:foregroundMark x1="34459" y1="66000" x2="52162" y2="35500"/>
                        <a14:foregroundMark x1="52162" y1="35500" x2="54189" y2="14167"/>
                        <a14:foregroundMark x1="54189" y1="14167" x2="47297" y2="8167"/>
                        <a14:foregroundMark x1="47297" y1="8167" x2="40135" y2="10167"/>
                        <a14:foregroundMark x1="40135" y1="10167" x2="39189" y2="12333"/>
                        <a14:foregroundMark x1="40676" y1="13333" x2="49730" y2="12000"/>
                        <a14:foregroundMark x1="49730" y1="12000" x2="49865" y2="11667"/>
                        <a14:foregroundMark x1="43378" y1="15000" x2="49324" y2="13667"/>
                        <a14:foregroundMark x1="48649" y1="13833" x2="48649" y2="13833"/>
                        <a14:foregroundMark x1="30946" y1="28500" x2="25135" y2="36833"/>
                        <a14:foregroundMark x1="25135" y1="36833" x2="29189" y2="27500"/>
                        <a14:foregroundMark x1="29189" y1="27500" x2="29595" y2="44333"/>
                        <a14:foregroundMark x1="51351" y1="36833" x2="54054" y2="28333"/>
                        <a14:foregroundMark x1="54054" y1="28333" x2="53784" y2="10833"/>
                        <a14:foregroundMark x1="53784" y1="10833" x2="46622" y2="7500"/>
                        <a14:foregroundMark x1="7432" y1="32333" x2="12838" y2="42667"/>
                        <a14:foregroundMark x1="12838" y1="42667" x2="16622" y2="46167"/>
                        <a14:foregroundMark x1="21486" y1="27833" x2="23649" y2="31167"/>
                        <a14:foregroundMark x1="35135" y1="17333" x2="26757" y2="10500"/>
                        <a14:foregroundMark x1="26757" y1="10500" x2="39459" y2="16500"/>
                        <a14:foregroundMark x1="39459" y1="16500" x2="30676" y2="15833"/>
                        <a14:foregroundMark x1="30676" y1="15833" x2="30541" y2="34667"/>
                        <a14:foregroundMark x1="30541" y1="34667" x2="35676" y2="31000"/>
                        <a14:foregroundMark x1="34054" y1="10667" x2="40676" y2="7833"/>
                        <a14:foregroundMark x1="40676" y1="7833" x2="46892" y2="9167"/>
                        <a14:foregroundMark x1="46351" y1="7667" x2="41216" y2="8667"/>
                        <a14:foregroundMark x1="41216" y1="8667" x2="50135" y2="4333"/>
                        <a14:foregroundMark x1="50135" y1="4333" x2="55000" y2="13000"/>
                        <a14:foregroundMark x1="55000" y1="13000" x2="53514" y2="31333"/>
                        <a14:foregroundMark x1="25405" y1="56500" x2="18378" y2="52167"/>
                        <a14:foregroundMark x1="18378" y1="52167" x2="31892" y2="53500"/>
                        <a14:foregroundMark x1="31892" y1="53500" x2="21757" y2="52167"/>
                        <a14:foregroundMark x1="42838" y1="31667" x2="39324" y2="43667"/>
                        <a14:foregroundMark x1="39324" y1="43667" x2="41216" y2="53333"/>
                        <a14:foregroundMark x1="41216" y1="53333" x2="48649" y2="29500"/>
                        <a14:foregroundMark x1="48649" y1="29500" x2="51351" y2="33333"/>
                        <a14:foregroundMark x1="23919" y1="42500" x2="12027" y2="39333"/>
                        <a14:foregroundMark x1="12027" y1="39333" x2="4054" y2="31667"/>
                        <a14:foregroundMark x1="4054" y1="31667" x2="10000" y2="21000"/>
                        <a14:foregroundMark x1="10000" y1="21000" x2="11622" y2="26667"/>
                      </a14:backgroundRemoval>
                    </a14:imgEffect>
                  </a14:imgLayer>
                </a14:imgProps>
              </a:ext>
            </a:extLst>
          </a:blip>
          <a:srcRect r="42793" b="30922"/>
          <a:stretch>
            <a:fillRect/>
          </a:stretch>
        </p:blipFill>
        <p:spPr>
          <a:xfrm>
            <a:off x="7367270" y="2482215"/>
            <a:ext cx="4032250" cy="39477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4FCC17-B29F-B202-479F-BE05EC935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00" b="89167" l="5946" r="26216">
                        <a14:foregroundMark x1="15946" y1="67000" x2="18649" y2="68833"/>
                        <a14:foregroundMark x1="18649" y1="68833" x2="17432" y2="71667"/>
                        <a14:foregroundMark x1="16216" y1="67333" x2="9189" y2="78000"/>
                        <a14:foregroundMark x1="9189" y1="78000" x2="13243" y2="88167"/>
                        <a14:foregroundMark x1="13243" y1="88167" x2="24459" y2="87500"/>
                        <a14:foregroundMark x1="24459" y1="87500" x2="23108" y2="77333"/>
                        <a14:foregroundMark x1="23108" y1="77333" x2="17027" y2="68500"/>
                        <a14:foregroundMark x1="17027" y1="68500" x2="16757" y2="68167"/>
                        <a14:foregroundMark x1="16757" y1="68167" x2="6081" y2="82333"/>
                        <a14:foregroundMark x1="6081" y1="82333" x2="15000" y2="89167"/>
                        <a14:foregroundMark x1="13784" y1="87667" x2="7432" y2="84000"/>
                        <a14:foregroundMark x1="7432" y1="84000" x2="7703" y2="81000"/>
                        <a14:foregroundMark x1="14595" y1="85500" x2="6351" y2="85500"/>
                        <a14:foregroundMark x1="6351" y1="85500" x2="7027" y2="85500"/>
                        <a14:foregroundMark x1="13243" y1="84000" x2="22838" y2="83833"/>
                        <a14:foregroundMark x1="22838" y1="83833" x2="25541" y2="83833"/>
                        <a14:foregroundMark x1="24730" y1="87167" x2="23514" y2="82167"/>
                        <a14:foregroundMark x1="18514" y1="69500" x2="20135" y2="67667"/>
                        <a14:foregroundMark x1="20676" y1="68333" x2="26216" y2="88667"/>
                        <a14:foregroundMark x1="26216" y1="88667" x2="25811" y2="88167"/>
                        <a14:foregroundMark x1="19189" y1="68833" x2="20000" y2="68500"/>
                      </a14:backgroundRemoval>
                    </a14:imgEffect>
                  </a14:imgLayer>
                </a14:imgProps>
              </a:ext>
            </a:extLst>
          </a:blip>
          <a:srcRect l="4671" t="65424" r="72702" b="8951"/>
          <a:stretch>
            <a:fillRect/>
          </a:stretch>
        </p:blipFill>
        <p:spPr>
          <a:xfrm>
            <a:off x="995680" y="762000"/>
            <a:ext cx="1615440" cy="14833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A35C95-4363-DC08-F951-96010189DA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703" t="3333" r="6901" b="70711"/>
          <a:stretch>
            <a:fillRect/>
          </a:stretch>
        </p:blipFill>
        <p:spPr>
          <a:xfrm>
            <a:off x="1227455" y="4612640"/>
            <a:ext cx="2001520" cy="1483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761A1C-2C85-B976-BAB5-0E6FB6CFE5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901" t="74328" r="53027" b="10622"/>
          <a:stretch>
            <a:fillRect/>
          </a:stretch>
        </p:blipFill>
        <p:spPr>
          <a:xfrm>
            <a:off x="10342880" y="886777"/>
            <a:ext cx="568960" cy="8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5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4F6FA9-05FF-A20D-D37F-1890933D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FEA7E-C595-0017-C060-7547BE32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5" y="788523"/>
            <a:ext cx="10833904" cy="57951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«Единство народов»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1F5167-82A3-514B-90C8-1128BB3F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05" y="1759354"/>
            <a:ext cx="8599990" cy="43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2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14D8FC-710B-3B8D-252C-FC3A103B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6B3167-9137-79EE-4B97-EA273BBC7985}"/>
              </a:ext>
            </a:extLst>
          </p:cNvPr>
          <p:cNvSpPr txBox="1"/>
          <p:nvPr/>
        </p:nvSpPr>
        <p:spPr>
          <a:xfrm>
            <a:off x="1508567" y="717631"/>
            <a:ext cx="8924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мастер класса -экскурсии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душа»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857A50-C9AD-0890-484C-80EC7F2AE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29" y="1980127"/>
            <a:ext cx="2158317" cy="3837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028CBD-2FDA-CA65-8E95-0A8FB75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6" y="1980127"/>
            <a:ext cx="2158317" cy="38370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D26ABE-A7E0-0544-C868-3E0DAF398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41" y="3028226"/>
            <a:ext cx="5532699" cy="31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84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515</Words>
  <Application>Microsoft Office PowerPoint</Application>
  <PresentationFormat>Широкоэкранный</PresentationFormat>
  <Paragraphs>57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Times New Roman</vt:lpstr>
      <vt:lpstr>Wingdings</vt:lpstr>
      <vt:lpstr>Тема Office</vt:lpstr>
      <vt:lpstr>Трансляция опыта работы детского сада по эффективной реализации проекта на тему:  «Россия многонациональная страна»</vt:lpstr>
      <vt:lpstr>Паспорт проекта</vt:lpstr>
      <vt:lpstr>Презентация PowerPoint</vt:lpstr>
      <vt:lpstr>Актуальность</vt:lpstr>
      <vt:lpstr>Презентация PowerPoint</vt:lpstr>
      <vt:lpstr>Презентация PowerPoint</vt:lpstr>
      <vt:lpstr>Наш фотоотчет о проделанной работе</vt:lpstr>
      <vt:lpstr>Организация выставки «Единство народов»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2</cp:revision>
  <dcterms:created xsi:type="dcterms:W3CDTF">2026-05-12T08:35:14Z</dcterms:created>
  <dcterms:modified xsi:type="dcterms:W3CDTF">2026-05-13T05:38:31Z</dcterms:modified>
</cp:coreProperties>
</file>