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8" r:id="rId3"/>
    <p:sldId id="260" r:id="rId4"/>
    <p:sldId id="256" r:id="rId5"/>
    <p:sldId id="257" r:id="rId6"/>
    <p:sldId id="258" r:id="rId7"/>
    <p:sldId id="261" r:id="rId8"/>
    <p:sldId id="262" r:id="rId9"/>
    <p:sldId id="263" r:id="rId10"/>
    <p:sldId id="264" r:id="rId11"/>
    <p:sldId id="269" r:id="rId12"/>
    <p:sldId id="270" r:id="rId13"/>
    <p:sldId id="271" r:id="rId14"/>
    <p:sldId id="266" r:id="rId15"/>
    <p:sldId id="267" r:id="rId16"/>
    <p:sldId id="26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9EDE"/>
    <a:srgbClr val="66FFFF"/>
    <a:srgbClr val="33CCFF"/>
    <a:srgbClr val="FF33CC"/>
    <a:srgbClr val="FFCC00"/>
    <a:srgbClr val="FFFF00"/>
    <a:srgbClr val="0000FF"/>
    <a:srgbClr val="5010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7D4DA9-3E24-47EE-792C-6B37D8AD89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AA18DCE-A27A-B04C-6597-1A2FC98D2B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CB3C1A-6821-F135-2564-B6DC7E052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A64F1-5172-4005-A10F-A86369BE09F7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C5ED90-E7AC-57D9-D743-739E2050F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8A3661-B878-1E5E-1E89-5F6DCBAEF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1D8F-A845-475A-90A0-C7CEFC0F6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978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BC8E8E-9B1F-6574-2540-876937C37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17BB55E-A02B-4AC0-FEF5-33599E6A0F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816789-2DCC-85BA-127C-A634D6063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A64F1-5172-4005-A10F-A86369BE09F7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E73372-99D7-0F61-CFA3-708F430B5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6AA4B6-3D47-2BCA-AAF8-2A86D3576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1D8F-A845-475A-90A0-C7CEFC0F6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26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924F9C5-3FD8-690A-71EE-2B1E6687BD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4519033-CBA9-A08C-1A38-15E38C55CE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2F9839-0953-A9E5-3242-A59D94786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A64F1-5172-4005-A10F-A86369BE09F7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49E278-EAB5-EBB9-C4B4-EAB39579E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36C680-6E6C-738C-7CBB-B942E8D61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1D8F-A845-475A-90A0-C7CEFC0F6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90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4F46A6-A394-2CBD-F4C4-E45BF915F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3D05B-2004-A392-3C4E-7D90CEC7A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84AC82-1A25-819D-6AF4-BBEB9C02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A64F1-5172-4005-A10F-A86369BE09F7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958910-61A6-3284-89BB-4681954DF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0529C9-2B5D-7A5E-C861-BA7D86265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1D8F-A845-475A-90A0-C7CEFC0F6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334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7DA79-803E-3658-748D-41EE7B8AC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16B1EC8-7F26-CC80-5E50-722F96BA8E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BD9593-B92F-50ED-544C-75566D6AD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A64F1-5172-4005-A10F-A86369BE09F7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8B8677-EFF6-EB4C-0FF9-5D5A0B453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B801EE-260E-4F72-4DBA-771B650D9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1D8F-A845-475A-90A0-C7CEFC0F6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397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2B11C6-9DBD-31D9-D49E-0B683685B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67B743-1D96-1270-83AE-1C67A20141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51E244C-F5BF-B90E-94A4-5F7CFDE71E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43941BB-0900-1DB0-97EB-1CE94D400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A64F1-5172-4005-A10F-A86369BE09F7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A001C3-A62C-5DB7-1504-6266E909D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902117C-B9F1-27B5-17AF-E5032A6EC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1D8F-A845-475A-90A0-C7CEFC0F6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742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C5C8BF-7B56-A4A7-3571-310D4FE4E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3AECA1-FF7C-BC3F-C979-78BC86AA8A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BF6D67C-E1DF-4657-9705-E0ADC6A0D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A090601-37EE-9349-B633-DECF2B7A3A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610BA85-2A3F-CF3C-5202-A3FA94121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81FB989-2572-AAF9-AE04-65D85ECBD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A64F1-5172-4005-A10F-A86369BE09F7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BCF7C38-681B-0417-3571-6D322E288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53646F4-843B-7B02-F6BB-B63A1734E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1D8F-A845-475A-90A0-C7CEFC0F6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637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7019C-3AC4-C7BF-333D-7DA528359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AF424AE-CE87-4303-F6DE-A2D04A81C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A64F1-5172-4005-A10F-A86369BE09F7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FA30C85-AE34-3ED0-9DC5-EF790AFCB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5FD7FB9-58A4-C529-9BBE-381E7DC63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1D8F-A845-475A-90A0-C7CEFC0F6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052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942D79-7EBC-856F-E404-0FA77266C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A64F1-5172-4005-A10F-A86369BE09F7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5D95FDC-2144-E74E-EDE5-351AEAD70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7CC3AE6-806A-E1EB-EB7F-5ECCA091F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1D8F-A845-475A-90A0-C7CEFC0F6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230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BF28C-CDA6-61F9-56AE-BC5B81D43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2A868C-12AC-E417-E88C-703ADC127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9631F6-F0C7-051B-9097-0C2581F23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20BD8D-F18E-4804-B713-A48B0C147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A64F1-5172-4005-A10F-A86369BE09F7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E2827D-6413-AF95-D601-E4555A1F1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EEBBE64-2D4D-B123-1E23-066A1A948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1D8F-A845-475A-90A0-C7CEFC0F6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633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389D80-F786-32AA-7978-B22983CFC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78C389F-B10D-0ECB-3CD7-726CEA7CFD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B08122-CEF7-1F01-E7D7-ADC4E6226E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886081C-25EC-02F4-64CD-B3A8BDC95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A64F1-5172-4005-A10F-A86369BE09F7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B4200FD-BE5C-4977-A520-E50908799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DDB237-C093-1749-A9A2-F415AA626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1D8F-A845-475A-90A0-C7CEFC0F6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280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780B43-865E-FD0A-3416-D4945818E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1D68313-23A1-2059-6AD7-2CCE1FF9D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DF7E28-CB42-5034-3A36-EAF5692298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A64F1-5172-4005-A10F-A86369BE09F7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59B876-A4FA-8937-0C74-44FDE63D3C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74F119-B40F-B72A-2AC1-D8E0A5F5F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71D8F-A845-475A-90A0-C7CEFC0F6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788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665C4-A609-5068-6A18-3926B8282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– детский сад №419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23FE25-48A3-0F4D-8627-5DF95F32F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 коррекция межполушарного взаимодействия у дошкольников</a:t>
            </a:r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педагог-психолог</a:t>
            </a:r>
          </a:p>
          <a:p>
            <a:pPr marL="0" indent="0" algn="ctr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Гурьева Е.А.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675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724F8-C5DC-4D63-8111-6455BE64C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различными предметами</a:t>
            </a:r>
          </a:p>
        </p:txBody>
      </p:sp>
      <p:pic>
        <p:nvPicPr>
          <p:cNvPr id="8194" name="Picture 2" descr="Picture background">
            <a:extLst>
              <a:ext uri="{FF2B5EF4-FFF2-40B4-BE49-F238E27FC236}">
                <a16:creationId xmlns:a16="http://schemas.microsoft.com/office/drawing/2014/main" id="{B570D0B2-A806-875B-B1E2-F426087DBC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370806"/>
            <a:ext cx="3500879" cy="27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Шара от 2 до 5: найдено 75 изображений">
            <a:extLst>
              <a:ext uri="{FF2B5EF4-FFF2-40B4-BE49-F238E27FC236}">
                <a16:creationId xmlns:a16="http://schemas.microsoft.com/office/drawing/2014/main" id="{E0029FC9-104B-91FD-7613-93F529C8E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422" y="1370805"/>
            <a:ext cx="3500878" cy="271554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A6569644-A42E-6362-CD7D-BC653CFC3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629" y="4192817"/>
            <a:ext cx="4452496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>
            <a:extLst>
              <a:ext uri="{FF2B5EF4-FFF2-40B4-BE49-F238E27FC236}">
                <a16:creationId xmlns:a16="http://schemas.microsoft.com/office/drawing/2014/main" id="{3FA76C8A-62DD-97AC-AEB3-40E4BA802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25" y="1370808"/>
            <a:ext cx="3667125" cy="273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F13FB47-4C79-0DE1-F13A-0BD76FE18D8E}"/>
              </a:ext>
            </a:extLst>
          </p:cNvPr>
          <p:cNvSpPr/>
          <p:nvPr/>
        </p:nvSpPr>
        <p:spPr>
          <a:xfrm>
            <a:off x="5591175" y="1914525"/>
            <a:ext cx="885825" cy="17145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249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F25FD9-5FE9-B198-EFF9-B8F77E6F0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Кинезиологические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упражнения двигательной активности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737E9DF5-1CF5-C556-D811-0A8D0A41A8E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" y="1690688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7E174EF5-9D19-C0F0-E917-5DF5F2213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603" y="1690688"/>
            <a:ext cx="547604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920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D3FF97-A9FE-15BF-E550-8612A01B5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870" y="35624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Глазодвигательные упражнения, упражнения для координации работы глаз и рук</a:t>
            </a:r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80BC0785-884B-2B34-3988-EAAFED41565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128" y="2006600"/>
            <a:ext cx="6203744" cy="466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472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3F6570-A7A5-3567-8094-CA0B7D55E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на релаксацию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6C474EB-CC3A-DC92-5874-ED53D7A1D06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74" y="1820433"/>
            <a:ext cx="4992302" cy="396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>
            <a:extLst>
              <a:ext uri="{FF2B5EF4-FFF2-40B4-BE49-F238E27FC236}">
                <a16:creationId xmlns:a16="http://schemas.microsoft.com/office/drawing/2014/main" id="{A2EE534A-F501-DA1D-D2DD-8ED45E9F2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526" y="1820432"/>
            <a:ext cx="5753100" cy="396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197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815C35-22D4-03E6-598C-A93438527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Занимательная кинезиология для взрослых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6AFAF1-EA26-358E-06DD-CA8779E3E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62F6E9E5-A8A7-EE2F-7D1F-69B8856138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031658"/>
              </p:ext>
            </p:extLst>
          </p:nvPr>
        </p:nvGraphicFramePr>
        <p:xfrm>
          <a:off x="627354" y="1825624"/>
          <a:ext cx="11313110" cy="48503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2622">
                  <a:extLst>
                    <a:ext uri="{9D8B030D-6E8A-4147-A177-3AD203B41FA5}">
                      <a16:colId xmlns:a16="http://schemas.microsoft.com/office/drawing/2014/main" val="2612037462"/>
                    </a:ext>
                  </a:extLst>
                </a:gridCol>
                <a:gridCol w="2262622">
                  <a:extLst>
                    <a:ext uri="{9D8B030D-6E8A-4147-A177-3AD203B41FA5}">
                      <a16:colId xmlns:a16="http://schemas.microsoft.com/office/drawing/2014/main" val="459988649"/>
                    </a:ext>
                  </a:extLst>
                </a:gridCol>
                <a:gridCol w="2262622">
                  <a:extLst>
                    <a:ext uri="{9D8B030D-6E8A-4147-A177-3AD203B41FA5}">
                      <a16:colId xmlns:a16="http://schemas.microsoft.com/office/drawing/2014/main" val="4234578110"/>
                    </a:ext>
                  </a:extLst>
                </a:gridCol>
                <a:gridCol w="2262622">
                  <a:extLst>
                    <a:ext uri="{9D8B030D-6E8A-4147-A177-3AD203B41FA5}">
                      <a16:colId xmlns:a16="http://schemas.microsoft.com/office/drawing/2014/main" val="4263982192"/>
                    </a:ext>
                  </a:extLst>
                </a:gridCol>
                <a:gridCol w="2262622">
                  <a:extLst>
                    <a:ext uri="{9D8B030D-6E8A-4147-A177-3AD203B41FA5}">
                      <a16:colId xmlns:a16="http://schemas.microsoft.com/office/drawing/2014/main" val="3247219938"/>
                    </a:ext>
                  </a:extLst>
                </a:gridCol>
              </a:tblGrid>
              <a:tr h="2473573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>
                          <a:solidFill>
                            <a:srgbClr val="C00000"/>
                          </a:solidFill>
                        </a:rPr>
                        <a:t>А</a:t>
                      </a:r>
                    </a:p>
                    <a:p>
                      <a:pPr algn="ctr"/>
                      <a:r>
                        <a:rPr lang="ru-RU" sz="7200" b="1" dirty="0">
                          <a:solidFill>
                            <a:schemeClr val="tx1"/>
                          </a:solidFill>
                        </a:rPr>
                        <a:t>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>
                          <a:solidFill>
                            <a:srgbClr val="C00000"/>
                          </a:solidFill>
                        </a:rPr>
                        <a:t>Б</a:t>
                      </a:r>
                    </a:p>
                    <a:p>
                      <a:pPr algn="ctr"/>
                      <a:r>
                        <a:rPr lang="ru-RU" sz="7200" b="1" dirty="0">
                          <a:solidFill>
                            <a:schemeClr val="tx1"/>
                          </a:solidFill>
                        </a:rPr>
                        <a:t>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>
                          <a:solidFill>
                            <a:srgbClr val="C00000"/>
                          </a:solidFill>
                        </a:rPr>
                        <a:t>В</a:t>
                      </a:r>
                    </a:p>
                    <a:p>
                      <a:pPr algn="ctr"/>
                      <a:r>
                        <a:rPr lang="ru-RU" sz="7200" b="1" dirty="0">
                          <a:solidFill>
                            <a:schemeClr val="tx1"/>
                          </a:solidFill>
                        </a:rPr>
                        <a:t>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>
                          <a:solidFill>
                            <a:srgbClr val="C00000"/>
                          </a:solidFill>
                        </a:rPr>
                        <a:t>Г</a:t>
                      </a:r>
                    </a:p>
                    <a:p>
                      <a:pPr algn="ctr"/>
                      <a:r>
                        <a:rPr lang="ru-RU" sz="7200" b="1" dirty="0">
                          <a:solidFill>
                            <a:schemeClr val="tx1"/>
                          </a:solidFill>
                        </a:rPr>
                        <a:t>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>
                          <a:solidFill>
                            <a:srgbClr val="C00000"/>
                          </a:solidFill>
                        </a:rPr>
                        <a:t>Д</a:t>
                      </a:r>
                    </a:p>
                    <a:p>
                      <a:pPr algn="ctr"/>
                      <a:r>
                        <a:rPr lang="ru-RU" sz="7200" b="1" dirty="0">
                          <a:solidFill>
                            <a:schemeClr val="tx1"/>
                          </a:solidFill>
                        </a:rPr>
                        <a:t>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0504761"/>
                  </a:ext>
                </a:extLst>
              </a:tr>
              <a:tr h="2376811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>
                          <a:solidFill>
                            <a:srgbClr val="FF0000"/>
                          </a:solidFill>
                        </a:rPr>
                        <a:t>Е</a:t>
                      </a:r>
                    </a:p>
                    <a:p>
                      <a:pPr algn="ctr"/>
                      <a:r>
                        <a:rPr lang="ru-RU" sz="7200" b="1" dirty="0">
                          <a:solidFill>
                            <a:schemeClr val="tx1"/>
                          </a:solidFill>
                        </a:rPr>
                        <a:t>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>
                          <a:solidFill>
                            <a:srgbClr val="FF0000"/>
                          </a:solidFill>
                        </a:rPr>
                        <a:t>Ж</a:t>
                      </a:r>
                    </a:p>
                    <a:p>
                      <a:pPr algn="ctr"/>
                      <a:r>
                        <a:rPr lang="ru-RU" sz="7200" b="1" dirty="0">
                          <a:solidFill>
                            <a:schemeClr val="tx1"/>
                          </a:solidFill>
                        </a:rPr>
                        <a:t>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>
                          <a:solidFill>
                            <a:srgbClr val="FF0000"/>
                          </a:solidFill>
                        </a:rPr>
                        <a:t>З</a:t>
                      </a:r>
                    </a:p>
                    <a:p>
                      <a:pPr algn="ctr"/>
                      <a:r>
                        <a:rPr lang="ru-RU" sz="7200" b="1" dirty="0">
                          <a:solidFill>
                            <a:schemeClr val="tx1"/>
                          </a:solidFill>
                        </a:rPr>
                        <a:t>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>
                          <a:solidFill>
                            <a:srgbClr val="FF0000"/>
                          </a:solidFill>
                        </a:rPr>
                        <a:t>И</a:t>
                      </a:r>
                    </a:p>
                    <a:p>
                      <a:pPr algn="ctr"/>
                      <a:r>
                        <a:rPr lang="ru-RU" sz="7200" b="1" dirty="0">
                          <a:solidFill>
                            <a:schemeClr val="tx1"/>
                          </a:solidFill>
                        </a:rPr>
                        <a:t>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>
                          <a:solidFill>
                            <a:srgbClr val="FF0000"/>
                          </a:solidFill>
                        </a:rPr>
                        <a:t>К</a:t>
                      </a:r>
                    </a:p>
                    <a:p>
                      <a:pPr algn="ctr"/>
                      <a:r>
                        <a:rPr lang="ru-RU" sz="7200" b="1" dirty="0">
                          <a:solidFill>
                            <a:schemeClr val="tx1"/>
                          </a:solidFill>
                        </a:rPr>
                        <a:t>П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81728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7826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19FE0E-B44C-1827-1AC1-0A8389B7B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«Назови правильно цвет»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4EDF41-8313-132C-3897-1A93D7A7B8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983" y="1393794"/>
            <a:ext cx="11496583" cy="5166804"/>
          </a:xfrm>
          <a:solidFill>
            <a:srgbClr val="FFFFFF"/>
          </a:solidFill>
        </p:spPr>
        <p:txBody>
          <a:bodyPr>
            <a:normAutofit fontScale="85000" lnSpcReduction="10000"/>
          </a:bodyPr>
          <a:lstStyle/>
          <a:p>
            <a:endParaRPr lang="ru-RU" dirty="0">
              <a:solidFill>
                <a:srgbClr val="00AA48"/>
              </a:solidFill>
            </a:endParaRPr>
          </a:p>
          <a:p>
            <a:pPr marL="0" indent="0" algn="ctr">
              <a:buNone/>
            </a:pPr>
            <a:r>
              <a:rPr lang="ru-RU" sz="5600" b="1" dirty="0">
                <a:solidFill>
                  <a:srgbClr val="00AA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ЧЕРНЫЙ       </a:t>
            </a:r>
            <a:r>
              <a:rPr lang="ru-RU" sz="5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</a:t>
            </a:r>
            <a:r>
              <a:rPr lang="ru-RU" sz="5600" b="1" dirty="0">
                <a:solidFill>
                  <a:srgbClr val="004F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5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ЖЁЛТЫЙ</a:t>
            </a:r>
            <a:endParaRPr lang="ru-RU" sz="5600" b="1" dirty="0">
              <a:solidFill>
                <a:srgbClr val="0034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5600" b="1" dirty="0">
                <a:solidFill>
                  <a:srgbClr val="501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СИНИЙ    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КОРИЧНЕВЫЙ    </a:t>
            </a:r>
            <a:r>
              <a:rPr lang="ru-RU" sz="5600" b="1" dirty="0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РОЗОВЫЙ</a:t>
            </a:r>
          </a:p>
          <a:p>
            <a:pPr marL="0" indent="0" algn="ctr">
              <a:buNone/>
            </a:pPr>
            <a:r>
              <a:rPr lang="ru-RU" sz="5600" b="1" dirty="0">
                <a:solidFill>
                  <a:srgbClr val="00AA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БЕЖЕВЫЙ   </a:t>
            </a:r>
            <a:r>
              <a:rPr lang="ru-RU" sz="56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>
                <a:solidFill>
                  <a:srgbClr val="009E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ЧЕРНЫЙ </a:t>
            </a:r>
            <a:r>
              <a:rPr lang="ru-RU" sz="56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5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</a:t>
            </a:r>
          </a:p>
          <a:p>
            <a:pPr marL="0" indent="0" algn="ctr">
              <a:buNone/>
            </a:pPr>
            <a:r>
              <a:rPr lang="ru-RU" sz="56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ЖЕЛТЫЙ</a:t>
            </a:r>
            <a:r>
              <a:rPr lang="ru-RU" sz="5600" b="1" dirty="0">
                <a:solidFill>
                  <a:srgbClr val="EA48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СЕРЫЙ</a:t>
            </a:r>
            <a:r>
              <a:rPr lang="ru-RU" sz="5600" b="1" dirty="0">
                <a:solidFill>
                  <a:srgbClr val="004F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5600" b="1" dirty="0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ФИОЛЕТОВЫЙ</a:t>
            </a:r>
          </a:p>
          <a:p>
            <a:pPr marL="0" indent="0" algn="ctr">
              <a:buNone/>
            </a:pPr>
            <a:r>
              <a:rPr lang="ru-RU" sz="5600" b="1" dirty="0">
                <a:solidFill>
                  <a:srgbClr val="501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</a:t>
            </a:r>
            <a:r>
              <a:rPr lang="ru-RU" sz="5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ЧЕРНЫЙ </a:t>
            </a:r>
            <a:r>
              <a:rPr lang="ru-RU" sz="5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САЛАТОВЫЙ</a:t>
            </a:r>
          </a:p>
          <a:p>
            <a:pPr marL="0" indent="0" algn="ctr">
              <a:buNone/>
            </a:pPr>
            <a:r>
              <a:rPr lang="ru-RU" sz="5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СИНИЙ </a:t>
            </a:r>
            <a:r>
              <a:rPr lang="ru-RU" sz="5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 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МАЛИНОВЫЙ</a:t>
            </a:r>
          </a:p>
          <a:p>
            <a:pPr marL="0" indent="0" algn="ctr">
              <a:buNone/>
            </a:pP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rgbClr val="501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0711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98CD05-16EE-F0D5-C648-7E90CA6CC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2CCD1FB-771C-D768-F4EE-1AE3A8DA8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4BD331A-75F6-1A86-F5A4-C4C8B2FDFD78}"/>
              </a:ext>
            </a:extLst>
          </p:cNvPr>
          <p:cNvSpPr/>
          <p:nvPr/>
        </p:nvSpPr>
        <p:spPr>
          <a:xfrm>
            <a:off x="2539295" y="2967335"/>
            <a:ext cx="71134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044505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8A45F3-3D89-BCDD-72FD-5A29D0FD7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8677"/>
            <a:ext cx="10515600" cy="1020931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ДЫХАТЕЛЬНЫЕ УПРАЖНЕНИЯ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7588F21B-8D24-31E1-9809-F899374305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956" y="1331913"/>
            <a:ext cx="5350087" cy="545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029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9B5F88-F9A1-1B18-8537-A4A7EB1E3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3137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Массажи. Пальчиковая гимнастика</a:t>
            </a:r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EDB6CEC-5D4D-BA35-0B35-3851831DCBD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6" y="1338262"/>
            <a:ext cx="3028950" cy="248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89BE1B41-890D-CDE1-3A74-04C472350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775" y="1338262"/>
            <a:ext cx="2686050" cy="248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0E1C813F-1161-206D-351E-06FE42D20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1" y="1338262"/>
            <a:ext cx="4495800" cy="248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Picture background">
            <a:extLst>
              <a:ext uri="{FF2B5EF4-FFF2-40B4-BE49-F238E27FC236}">
                <a16:creationId xmlns:a16="http://schemas.microsoft.com/office/drawing/2014/main" id="{DE4135F9-2B3F-C92D-BF54-47C0CB009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2" y="3962400"/>
            <a:ext cx="44958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451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8B9629-C02B-2E6F-B785-BB8DDCE404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0517" y="-186430"/>
            <a:ext cx="11620869" cy="2627790"/>
          </a:xfrm>
        </p:spPr>
        <p:txBody>
          <a:bodyPr>
            <a:normAutofit fontScale="90000"/>
          </a:bodyPr>
          <a:lstStyle/>
          <a:p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и упражнения на </a:t>
            </a: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разнотипичное</a:t>
            </a:r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согласование движений рук</a:t>
            </a:r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Кинезиологические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упражнения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6E11459-134C-2EA1-D1E0-CBE6E88350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316932" y="2912983"/>
            <a:ext cx="1892496" cy="3487817"/>
          </a:xfrm>
        </p:spPr>
        <p:txBody>
          <a:bodyPr/>
          <a:lstStyle/>
          <a:p>
            <a:pPr algn="l"/>
            <a:endParaRPr lang="ru-RU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74BA442E-0799-15D2-0F14-431F78314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04" y="3151572"/>
            <a:ext cx="3209925" cy="253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BA88A975-3B20-0EB8-0E5E-59952696D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048" y="3151572"/>
            <a:ext cx="3800476" cy="253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icture background">
            <a:extLst>
              <a:ext uri="{FF2B5EF4-FFF2-40B4-BE49-F238E27FC236}">
                <a16:creationId xmlns:a16="http://schemas.microsoft.com/office/drawing/2014/main" id="{A42F05BB-CFCD-A37D-B538-5F408A874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091" y="3151572"/>
            <a:ext cx="3800477" cy="253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466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5A675-E4C2-D10D-B8CE-47017592C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" y="365125"/>
            <a:ext cx="12011025" cy="132556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Игры, направленные на психомоторное</a:t>
            </a:r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B10515E-D9BD-0E93-70DA-58A06529BB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050" y="2183606"/>
            <a:ext cx="3486149" cy="361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6A1281DC-B84C-57AF-7D3D-53D5676F6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7" y="2183606"/>
            <a:ext cx="3267074" cy="361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6727EDE1-FC27-2907-960A-CFB122492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1" y="2185987"/>
            <a:ext cx="2714624" cy="361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559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79F151-9964-1CF9-0CAA-04F3340B8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двумя руками</a:t>
            </a:r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Зеркальное рисование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43E6570-0037-32D5-45BA-BE1B58D855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7" y="2274887"/>
            <a:ext cx="40386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4DADBC0A-2731-878F-47AD-30B538D67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274887"/>
            <a:ext cx="4572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959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289185-14BA-B4A2-7D65-9B3860F09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533"/>
            <a:ext cx="10515600" cy="3630966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и задания на активизацию работы мозга</a:t>
            </a:r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на плоскости из разных материалов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B13A8EE-BC61-0675-643E-3F08DC52AED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" y="3890239"/>
            <a:ext cx="3305176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29477270-C077-AC28-E5C9-75F7AEE4E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322" y="3890239"/>
            <a:ext cx="4062412" cy="277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>
            <a:extLst>
              <a:ext uri="{FF2B5EF4-FFF2-40B4-BE49-F238E27FC236}">
                <a16:creationId xmlns:a16="http://schemas.microsoft.com/office/drawing/2014/main" id="{02B315E7-D67D-3925-196F-502D1085A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700" y="3828093"/>
            <a:ext cx="4179094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09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EE5E57-52BA-2787-CDC3-5808ED9C9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Нейродорожки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CBD874C3-163F-709B-B0C9-ABB8627A01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84" y="1338262"/>
            <a:ext cx="3205163" cy="273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601A8732-0275-9286-1F03-F1B7829E2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269" y="1338262"/>
            <a:ext cx="3509962" cy="273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EF51B61C-2B7F-73A9-EE40-59B86851E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097" y="1338262"/>
            <a:ext cx="3686175" cy="273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Нейрогимнастика">
            <a:extLst>
              <a:ext uri="{FF2B5EF4-FFF2-40B4-BE49-F238E27FC236}">
                <a16:creationId xmlns:a16="http://schemas.microsoft.com/office/drawing/2014/main" id="{DDBD9F42-B106-17FB-B2D2-3C5215055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366" y="4224338"/>
            <a:ext cx="3509962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>
            <a:extLst>
              <a:ext uri="{FF2B5EF4-FFF2-40B4-BE49-F238E27FC236}">
                <a16:creationId xmlns:a16="http://schemas.microsoft.com/office/drawing/2014/main" id="{272C8C2D-4E67-BD2A-8226-6A3E20AF9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25" y="4224338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8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9E32E-C609-DE05-43B4-46E543856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5" y="-30614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«Двумя руками»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B4FABA92-F9BB-3C3D-36F5-3A66DC40832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69" y="833437"/>
            <a:ext cx="3705225" cy="274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1662D62F-E5AD-C242-15DA-AFE890832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139" y="2242181"/>
            <a:ext cx="3895727" cy="237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E96E9C1D-1930-82F5-22A6-7E40590C6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560" y="3745702"/>
            <a:ext cx="319087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>
            <a:extLst>
              <a:ext uri="{FF2B5EF4-FFF2-40B4-BE49-F238E27FC236}">
                <a16:creationId xmlns:a16="http://schemas.microsoft.com/office/drawing/2014/main" id="{0070A900-78D7-61B8-E723-29A9EEA76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41" y="3745702"/>
            <a:ext cx="305752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Picture background">
            <a:extLst>
              <a:ext uri="{FF2B5EF4-FFF2-40B4-BE49-F238E27FC236}">
                <a16:creationId xmlns:a16="http://schemas.microsoft.com/office/drawing/2014/main" id="{ED6032BF-FA58-4C61-9E12-325659C2F2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1" t="2427" r="5206" b="5728"/>
          <a:stretch/>
        </p:blipFill>
        <p:spPr bwMode="auto">
          <a:xfrm>
            <a:off x="8285560" y="833437"/>
            <a:ext cx="3812381" cy="2657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A680C52-18DB-7CE3-5BA7-3E3A15EA6162}"/>
              </a:ext>
            </a:extLst>
          </p:cNvPr>
          <p:cNvSpPr/>
          <p:nvPr/>
        </p:nvSpPr>
        <p:spPr>
          <a:xfrm>
            <a:off x="10039350" y="2076450"/>
            <a:ext cx="238125" cy="36195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2533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155</Words>
  <Application>Microsoft Office PowerPoint</Application>
  <PresentationFormat>Широкоэкранный</PresentationFormat>
  <Paragraphs>48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Муниципальное бюджетное дошкольное образовательное учреждение – детский сад №419</vt:lpstr>
      <vt:lpstr>ДЫХАТЕЛЬНЫЕ УПРАЖНЕНИЯ</vt:lpstr>
      <vt:lpstr> Массажи. Пальчиковая гимнастика </vt:lpstr>
      <vt:lpstr> Игры и упражнения на разнотипичное  согласование движений рук  Кинезиологические упражнения</vt:lpstr>
      <vt:lpstr>Игры, направленные на психомоторное развитие</vt:lpstr>
      <vt:lpstr>Рисование двумя руками Зеркальное рисование</vt:lpstr>
      <vt:lpstr>Игры и задания на активизацию работы мозга  Конструирование на плоскости из разных материалов</vt:lpstr>
      <vt:lpstr>Нейродорожки</vt:lpstr>
      <vt:lpstr>Игры «Двумя руками»</vt:lpstr>
      <vt:lpstr>Игры с различными предметами</vt:lpstr>
      <vt:lpstr>Кинезиологические упражнения двигательной активности</vt:lpstr>
      <vt:lpstr>Глазодвигательные упражнения, упражнения для координации работы глаз и рук</vt:lpstr>
      <vt:lpstr>Упражнения на релаксацию</vt:lpstr>
      <vt:lpstr>Занимательная кинезиология для взрослых</vt:lpstr>
      <vt:lpstr>«Назови правильно цвет»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Елена Даишева</dc:creator>
  <cp:lastModifiedBy>Елена Даишева</cp:lastModifiedBy>
  <cp:revision>2</cp:revision>
  <dcterms:created xsi:type="dcterms:W3CDTF">2025-01-29T07:24:57Z</dcterms:created>
  <dcterms:modified xsi:type="dcterms:W3CDTF">2025-02-04T08:06:33Z</dcterms:modified>
</cp:coreProperties>
</file>