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0" r:id="rId5"/>
    <p:sldId id="258" r:id="rId6"/>
    <p:sldId id="265" r:id="rId7"/>
    <p:sldId id="261" r:id="rId8"/>
    <p:sldId id="262" r:id="rId9"/>
    <p:sldId id="263" r:id="rId10"/>
    <p:sldId id="270" r:id="rId11"/>
    <p:sldId id="257" r:id="rId12"/>
    <p:sldId id="267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76924"/>
            <a:ext cx="9213738" cy="69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620688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bram Font4You" panose="02000503020000020003" pitchFamily="2" charset="0"/>
              </a:rPr>
              <a:t> </a:t>
            </a:r>
            <a:r>
              <a:rPr lang="ru-RU" sz="1600" b="1" dirty="0" smtClean="0">
                <a:latin typeface="Archive" pitchFamily="50" charset="0"/>
              </a:rPr>
              <a:t>Муниципальное </a:t>
            </a:r>
            <a:r>
              <a:rPr lang="ru-RU" sz="1600" b="1" dirty="0">
                <a:latin typeface="Archive" pitchFamily="50" charset="0"/>
              </a:rPr>
              <a:t>бюджетное дошкольное </a:t>
            </a:r>
            <a:r>
              <a:rPr lang="ru-RU" sz="1600" b="1" dirty="0" smtClean="0">
                <a:latin typeface="Archive" pitchFamily="50" charset="0"/>
              </a:rPr>
              <a:t>образовательное учреждение детский </a:t>
            </a:r>
            <a:r>
              <a:rPr lang="ru-RU" sz="1600" b="1" dirty="0">
                <a:latin typeface="Archive" pitchFamily="50" charset="0"/>
              </a:rPr>
              <a:t>сад № 35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1340768"/>
            <a:ext cx="71287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Archive" pitchFamily="50" charset="0"/>
            </a:endParaRPr>
          </a:p>
          <a:p>
            <a:pPr algn="ctr"/>
            <a:r>
              <a:rPr lang="ru-RU" sz="2400" b="1" dirty="0" smtClean="0">
                <a:latin typeface="Archive" pitchFamily="50" charset="0"/>
              </a:rPr>
              <a:t>Городской </a:t>
            </a:r>
            <a:r>
              <a:rPr lang="ru-RU" sz="2400" b="1" dirty="0">
                <a:latin typeface="Archive" pitchFamily="50" charset="0"/>
              </a:rPr>
              <a:t>конкурс «История </a:t>
            </a:r>
            <a:r>
              <a:rPr lang="ru-RU" sz="2400" b="1" dirty="0" smtClean="0">
                <a:latin typeface="Archive" pitchFamily="50" charset="0"/>
              </a:rPr>
              <a:t> маленького чемоданчика»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chive" pitchFamily="50" charset="0"/>
              </a:rPr>
              <a:t>«История одного предмета в России»</a:t>
            </a:r>
            <a:endParaRPr lang="ru-RU" sz="2400" dirty="0">
              <a:solidFill>
                <a:srgbClr val="002060"/>
              </a:solidFill>
              <a:latin typeface="Archive" pitchFamily="50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chive" pitchFamily="50" charset="0"/>
              </a:rPr>
              <a:t>Музей </a:t>
            </a:r>
            <a:r>
              <a:rPr lang="ru-RU" sz="2000" dirty="0">
                <a:solidFill>
                  <a:srgbClr val="002060"/>
                </a:solidFill>
                <a:latin typeface="Archive" pitchFamily="50" charset="0"/>
              </a:rPr>
              <a:t>«Мир шкатулок</a:t>
            </a:r>
            <a:r>
              <a:rPr lang="ru-RU" sz="2000" dirty="0" smtClean="0">
                <a:solidFill>
                  <a:srgbClr val="002060"/>
                </a:solidFill>
                <a:latin typeface="Archive" pitchFamily="50" charset="0"/>
              </a:rPr>
              <a:t>»</a:t>
            </a:r>
            <a:endParaRPr lang="ru-RU" sz="2000" dirty="0">
              <a:solidFill>
                <a:srgbClr val="002060"/>
              </a:solidFill>
              <a:latin typeface="Archive" pitchFamily="50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chive" pitchFamily="50" charset="0"/>
              </a:rPr>
              <a:t>Название </a:t>
            </a:r>
            <a:r>
              <a:rPr lang="ru-RU" sz="2000" dirty="0" smtClean="0">
                <a:solidFill>
                  <a:srgbClr val="002060"/>
                </a:solidFill>
                <a:latin typeface="Archive" pitchFamily="50" charset="0"/>
              </a:rPr>
              <a:t>команды</a:t>
            </a:r>
            <a:r>
              <a:rPr lang="ru-RU" sz="2000" dirty="0">
                <a:latin typeface="Archive" pitchFamily="50" charset="0"/>
              </a:rPr>
              <a:t> </a:t>
            </a:r>
            <a:r>
              <a:rPr lang="ru-RU" sz="2000" dirty="0" smtClean="0">
                <a:latin typeface="Archive" pitchFamily="50" charset="0"/>
              </a:rPr>
              <a:t>«Город </a:t>
            </a:r>
            <a:r>
              <a:rPr lang="ru-RU" sz="2000" dirty="0">
                <a:latin typeface="Archive" pitchFamily="50" charset="0"/>
              </a:rPr>
              <a:t>друзей»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chive" pitchFamily="50" charset="0"/>
              </a:rPr>
              <a:t>Участники:</a:t>
            </a:r>
            <a:r>
              <a:rPr lang="ru-RU" sz="2000" dirty="0" smtClean="0">
                <a:latin typeface="Archive" pitchFamily="50" charset="0"/>
              </a:rPr>
              <a:t> </a:t>
            </a:r>
            <a:r>
              <a:rPr lang="ru-RU" sz="2000" dirty="0" smtClean="0">
                <a:latin typeface="Archive" pitchFamily="50" charset="0"/>
              </a:rPr>
              <a:t> </a:t>
            </a:r>
            <a:r>
              <a:rPr lang="ru-RU" sz="2000" dirty="0" err="1" smtClean="0">
                <a:latin typeface="+mj-lt"/>
              </a:rPr>
              <a:t>Газетдинова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Варвара, </a:t>
            </a:r>
            <a:r>
              <a:rPr lang="ru-RU" sz="2000" dirty="0" smtClean="0">
                <a:latin typeface="+mj-lt"/>
              </a:rPr>
              <a:t>6 лет</a:t>
            </a:r>
            <a:endParaRPr lang="ru-RU" sz="2000" dirty="0">
              <a:latin typeface="+mj-lt"/>
            </a:endParaRPr>
          </a:p>
          <a:p>
            <a:r>
              <a:rPr lang="ru-RU" sz="2000" dirty="0">
                <a:latin typeface="+mj-lt"/>
              </a:rPr>
              <a:t>             </a:t>
            </a:r>
            <a:r>
              <a:rPr lang="ru-RU" sz="2000" dirty="0" smtClean="0">
                <a:latin typeface="+mj-lt"/>
              </a:rPr>
              <a:t>         </a:t>
            </a:r>
            <a:r>
              <a:rPr lang="ru-RU" sz="2000" dirty="0" smtClean="0">
                <a:latin typeface="+mj-lt"/>
              </a:rPr>
              <a:t>     </a:t>
            </a:r>
            <a:r>
              <a:rPr lang="ru-RU" sz="2000" dirty="0" err="1" smtClean="0">
                <a:latin typeface="+mj-lt"/>
              </a:rPr>
              <a:t>Смотрова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Виктория, 6 лет</a:t>
            </a:r>
          </a:p>
          <a:p>
            <a:r>
              <a:rPr lang="ru-RU" sz="2000" dirty="0" smtClean="0">
                <a:latin typeface="+mj-lt"/>
              </a:rPr>
              <a:t>                      </a:t>
            </a:r>
            <a:r>
              <a:rPr lang="ru-RU" sz="2000" dirty="0" smtClean="0">
                <a:latin typeface="+mj-lt"/>
              </a:rPr>
              <a:t>      </a:t>
            </a:r>
            <a:r>
              <a:rPr lang="ru-RU" sz="2000" dirty="0" smtClean="0">
                <a:latin typeface="+mj-lt"/>
              </a:rPr>
              <a:t>Цыренова </a:t>
            </a:r>
            <a:r>
              <a:rPr lang="ru-RU" sz="2000" dirty="0" err="1">
                <a:latin typeface="+mj-lt"/>
              </a:rPr>
              <a:t>Айлана</a:t>
            </a:r>
            <a:r>
              <a:rPr lang="ru-RU" sz="2000" dirty="0">
                <a:latin typeface="+mj-lt"/>
              </a:rPr>
              <a:t>, 6 лет</a:t>
            </a:r>
          </a:p>
          <a:p>
            <a:r>
              <a:rPr lang="ru-RU" sz="2000" dirty="0">
                <a:solidFill>
                  <a:srgbClr val="002060"/>
                </a:solidFill>
                <a:latin typeface="Archive" pitchFamily="50" charset="0"/>
              </a:rPr>
              <a:t>Воспитатель:</a:t>
            </a:r>
            <a:r>
              <a:rPr lang="ru-RU" sz="2000" dirty="0">
                <a:latin typeface="Archive" pitchFamily="50" charset="0"/>
              </a:rPr>
              <a:t> </a:t>
            </a:r>
            <a:r>
              <a:rPr lang="ru-RU" sz="2000" dirty="0" err="1">
                <a:latin typeface="Archive" pitchFamily="50" charset="0"/>
              </a:rPr>
              <a:t>Гаркунова</a:t>
            </a:r>
            <a:r>
              <a:rPr lang="ru-RU" sz="2000" dirty="0">
                <a:latin typeface="Archive" pitchFamily="50" charset="0"/>
              </a:rPr>
              <a:t> Надежда Сергеевна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27" y="620688"/>
            <a:ext cx="141726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1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45"/>
            <a:ext cx="9183287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836712"/>
            <a:ext cx="3528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>
              <a:solidFill>
                <a:srgbClr val="C00000"/>
              </a:solidFill>
              <a:latin typeface="28 Days Later Cyr" panose="020B0603050302020204" pitchFamily="34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28 Days Later Cyr" panose="020B0603050302020204" pitchFamily="34" charset="0"/>
            </a:endParaRPr>
          </a:p>
        </p:txBody>
      </p:sp>
      <p:pic>
        <p:nvPicPr>
          <p:cNvPr id="2050" name="Picture 2" descr="C:\Users\Vovan\Desktop\шкатулки\32c109c4-0e8b-4194-a363-e8ca8b299f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953">
            <a:off x="1954833" y="1988569"/>
            <a:ext cx="2766341" cy="2169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van\Desktop\шкатулки\b46e01b4-c42c-4009-9e77-3362368e17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41">
            <a:off x="4788024" y="620688"/>
            <a:ext cx="3587552" cy="2686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620688"/>
            <a:ext cx="3150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+mj-lt"/>
              </a:rPr>
              <a:t>Для формирования у детей </a:t>
            </a:r>
            <a:r>
              <a:rPr lang="ru-RU" sz="2000" dirty="0">
                <a:latin typeface="+mj-lt"/>
              </a:rPr>
              <a:t>интереса к </a:t>
            </a:r>
            <a:r>
              <a:rPr lang="ru-RU" sz="2000" dirty="0" smtClean="0">
                <a:latin typeface="+mj-lt"/>
              </a:rPr>
              <a:t>книге создаем книжки-малышки</a:t>
            </a:r>
            <a:endParaRPr lang="ru-RU" sz="20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3212976"/>
            <a:ext cx="37444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+mj-lt"/>
            </a:endParaRPr>
          </a:p>
          <a:p>
            <a:pPr algn="just"/>
            <a:r>
              <a:rPr lang="ru-RU" sz="2000" dirty="0" smtClean="0">
                <a:latin typeface="+mj-lt"/>
              </a:rPr>
              <a:t>Коллекция </a:t>
            </a:r>
            <a:r>
              <a:rPr lang="ru-RU" sz="2000" dirty="0">
                <a:latin typeface="+mj-lt"/>
              </a:rPr>
              <a:t>кукол так же нашла свое место в одной из шкатулок</a:t>
            </a:r>
          </a:p>
        </p:txBody>
      </p:sp>
      <p:pic>
        <p:nvPicPr>
          <p:cNvPr id="4" name="Picture 2" descr="C:\Users\Vovan\Desktop\шкатулки\fe809190-7cc0-4269-b2ac-c5a9af7bca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890">
            <a:off x="1290594" y="3626548"/>
            <a:ext cx="2521379" cy="188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8639" y="618858"/>
            <a:ext cx="7303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Собранная </a:t>
            </a:r>
            <a:r>
              <a:rPr lang="ru-RU" sz="2000" b="1" dirty="0">
                <a:latin typeface="+mj-lt"/>
              </a:rPr>
              <a:t>коллекция шкатулок преобразит и украсит интерьер нашей групповой </a:t>
            </a:r>
            <a:r>
              <a:rPr lang="ru-RU" sz="2000" b="1" dirty="0" smtClean="0">
                <a:latin typeface="+mj-lt"/>
              </a:rPr>
              <a:t>комнаты</a:t>
            </a:r>
            <a:endParaRPr lang="ru-RU" sz="2000" b="1" dirty="0">
              <a:latin typeface="+mj-lt"/>
            </a:endParaRPr>
          </a:p>
        </p:txBody>
      </p:sp>
      <p:pic>
        <p:nvPicPr>
          <p:cNvPr id="5122" name="Picture 2" descr="C:\Users\Vovan\Desktop\3c575d85-7322-4a2b-ab9f-c8d3dab8ca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291188"/>
            <a:ext cx="2952328" cy="2209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ovan\Desktop\a66517b3-0044-45d1-b5fe-8d3f89709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62" y="2887687"/>
            <a:ext cx="3197534" cy="2393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Vovan\Desktop\шкатулки\4deb3485-e460-4599-a650-b5403db0b8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92742"/>
            <a:ext cx="2376264" cy="1778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van\Desktop\шкатулки\ae293f4e-acae-4582-847e-416ba86bcbd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9" y="1624018"/>
            <a:ext cx="2520280" cy="1886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830"/>
            <a:ext cx="9180593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92696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Экскурсия для детей из других групп</a:t>
            </a:r>
          </a:p>
          <a:p>
            <a:pPr algn="just"/>
            <a:r>
              <a:rPr lang="ru-RU" dirty="0" smtClean="0">
                <a:latin typeface="+mj-lt"/>
              </a:rPr>
              <a:t>Ребята </a:t>
            </a:r>
            <a:r>
              <a:rPr lang="ru-RU" dirty="0">
                <a:latin typeface="+mj-lt"/>
              </a:rPr>
              <a:t>нашей группы с удовольствием выступали в роли экскурсоводов со своими небольшими рассказами об истории шкатулки, совместном творчестве с родителями и о том, как можно сделать </a:t>
            </a:r>
            <a:r>
              <a:rPr lang="ru-RU" dirty="0" smtClean="0">
                <a:latin typeface="+mj-lt"/>
              </a:rPr>
              <a:t>шкатулку самостоятельно</a:t>
            </a:r>
            <a:r>
              <a:rPr lang="ru-RU" dirty="0">
                <a:latin typeface="+mj-lt"/>
              </a:rPr>
              <a:t>.</a:t>
            </a:r>
          </a:p>
        </p:txBody>
      </p:sp>
      <p:pic>
        <p:nvPicPr>
          <p:cNvPr id="2" name="Picture 2" descr="C:\Users\Vovan\Desktop\шкатулки\c1c2b23e-5d27-40e5-9f3e-63b97c9b65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530">
            <a:off x="1475656" y="2600910"/>
            <a:ext cx="3511701" cy="2628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Vovan\Desktop\шкатулки\03ffba82-868a-4f71-98df-e04d4d59d56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905">
            <a:off x="4987357" y="2348880"/>
            <a:ext cx="3281821" cy="2456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8425"/>
            <a:ext cx="9364663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05879"/>
            <a:ext cx="523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Archive" pitchFamily="50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Заключительный </a:t>
            </a:r>
            <a:r>
              <a:rPr lang="ru-RU" sz="2400" b="1" dirty="0">
                <a:solidFill>
                  <a:srgbClr val="C00000"/>
                </a:solidFill>
                <a:latin typeface="28 Days Later Cyr" panose="020B0603050302020204" pitchFamily="34" charset="0"/>
              </a:rPr>
              <a:t>этап</a:t>
            </a:r>
          </a:p>
        </p:txBody>
      </p:sp>
      <p:pic>
        <p:nvPicPr>
          <p:cNvPr id="4098" name="Picture 2" descr="C:\Users\Vovan\Desktop\шкатулки\0bc8522a-cee6-4bb1-b6e5-3cc5ae16d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12" y="908721"/>
            <a:ext cx="3280980" cy="4383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van\Desktop\шкатулки\55d8728e-4b33-4de5-9911-11a5312312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28" y="1340768"/>
            <a:ext cx="461813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52388"/>
            <a:ext cx="91821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620688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А </a:t>
            </a:r>
            <a:r>
              <a:rPr lang="ru-RU" sz="3200" b="1" dirty="0">
                <a:solidFill>
                  <a:srgbClr val="C00000"/>
                </a:solidFill>
                <a:latin typeface="28 Days Later Cyr" panose="020B0603050302020204" pitchFamily="34" charset="0"/>
              </a:rPr>
              <a:t>что вы знаете о </a:t>
            </a:r>
            <a:r>
              <a:rPr lang="ru-RU" sz="32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шкатулках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Приходите к нам в музей.</a:t>
            </a:r>
            <a:endParaRPr lang="ru-RU" sz="3200" b="1" dirty="0">
              <a:solidFill>
                <a:srgbClr val="C00000"/>
              </a:solidFill>
              <a:latin typeface="28 Days Later Cyr" panose="020B06030503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83" y="1697906"/>
            <a:ext cx="4369306" cy="327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9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2388"/>
            <a:ext cx="91995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548681"/>
            <a:ext cx="7704856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0" b="1" dirty="0" smtClean="0">
                <a:solidFill>
                  <a:srgbClr val="002060"/>
                </a:solidFill>
                <a:latin typeface="+mj-lt"/>
              </a:rPr>
              <a:t>Цель</a:t>
            </a:r>
            <a:r>
              <a:rPr lang="ru-RU" sz="1950" b="1" dirty="0">
                <a:solidFill>
                  <a:srgbClr val="002060"/>
                </a:solidFill>
                <a:latin typeface="+mj-lt"/>
              </a:rPr>
              <a:t>: </a:t>
            </a:r>
            <a:r>
              <a:rPr lang="ru-RU" sz="1950" dirty="0">
                <a:latin typeface="+mj-lt"/>
              </a:rPr>
              <a:t>формирование  познавательного интерес детей к процессу открытия новых необычных знаний о знакомом предмете – шкатулка.</a:t>
            </a:r>
            <a:endParaRPr lang="ru-RU" sz="1950" dirty="0" smtClean="0">
              <a:latin typeface="+mj-lt"/>
            </a:endParaRPr>
          </a:p>
          <a:p>
            <a:r>
              <a:rPr lang="ru-RU" sz="1950" b="1" dirty="0">
                <a:solidFill>
                  <a:srgbClr val="002060"/>
                </a:solidFill>
                <a:latin typeface="+mj-lt"/>
              </a:rPr>
              <a:t>Задачи</a:t>
            </a:r>
            <a:r>
              <a:rPr lang="ru-RU" sz="1950" b="1" dirty="0" smtClean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ru-RU" sz="1950" dirty="0" smtClean="0">
                <a:latin typeface="+mj-lt"/>
              </a:rPr>
              <a:t>•</a:t>
            </a:r>
            <a:r>
              <a:rPr lang="ru-RU" sz="1950" dirty="0">
                <a:latin typeface="+mj-lt"/>
              </a:rPr>
              <a:t>	Привлечение родителей к культурно – досуговой деятельности детского </a:t>
            </a:r>
            <a:r>
              <a:rPr lang="ru-RU" sz="1950" dirty="0" smtClean="0">
                <a:latin typeface="+mj-lt"/>
              </a:rPr>
              <a:t>сада</a:t>
            </a:r>
            <a:endParaRPr lang="ru-RU" sz="1950" dirty="0">
              <a:latin typeface="+mj-lt"/>
            </a:endParaRPr>
          </a:p>
          <a:p>
            <a:r>
              <a:rPr lang="ru-RU" sz="1950" dirty="0">
                <a:latin typeface="+mj-lt"/>
              </a:rPr>
              <a:t>•	расширение кругозора детей с помощью информационной и экскурсионной </a:t>
            </a:r>
            <a:r>
              <a:rPr lang="ru-RU" sz="1950" dirty="0" smtClean="0">
                <a:latin typeface="+mj-lt"/>
              </a:rPr>
              <a:t>деятельности</a:t>
            </a:r>
            <a:endParaRPr lang="ru-RU" sz="1950" dirty="0">
              <a:latin typeface="+mj-lt"/>
            </a:endParaRPr>
          </a:p>
          <a:p>
            <a:r>
              <a:rPr lang="ru-RU" sz="1950" dirty="0">
                <a:latin typeface="+mj-lt"/>
              </a:rPr>
              <a:t>•	Познакомиться с историей возникновения шкатулки, изучить разнообразие материалов </a:t>
            </a:r>
          </a:p>
          <a:p>
            <a:r>
              <a:rPr lang="ru-RU" sz="1950" dirty="0">
                <a:latin typeface="+mj-lt"/>
              </a:rPr>
              <a:t>•	Собрать коллекцию </a:t>
            </a:r>
            <a:r>
              <a:rPr lang="ru-RU" sz="1950" dirty="0" smtClean="0">
                <a:latin typeface="+mj-lt"/>
              </a:rPr>
              <a:t>шкатулок</a:t>
            </a:r>
            <a:endParaRPr lang="ru-RU" sz="1950" dirty="0">
              <a:latin typeface="+mj-lt"/>
            </a:endParaRPr>
          </a:p>
          <a:p>
            <a:r>
              <a:rPr lang="ru-RU" sz="1950" dirty="0">
                <a:latin typeface="+mj-lt"/>
              </a:rPr>
              <a:t>•	Подготовить и провести экскурсию для детей детского сада</a:t>
            </a:r>
            <a:r>
              <a:rPr lang="ru-RU" sz="1950" dirty="0" smtClean="0">
                <a:latin typeface="+mj-lt"/>
              </a:rPr>
              <a:t>.</a:t>
            </a:r>
          </a:p>
          <a:p>
            <a:r>
              <a:rPr lang="ru-RU" sz="1950" b="1" dirty="0">
                <a:solidFill>
                  <a:srgbClr val="002060"/>
                </a:solidFill>
                <a:latin typeface="+mj-lt"/>
              </a:rPr>
              <a:t>Участники </a:t>
            </a:r>
            <a:r>
              <a:rPr lang="ru-RU" sz="1950" b="1" dirty="0" smtClean="0">
                <a:solidFill>
                  <a:srgbClr val="002060"/>
                </a:solidFill>
                <a:latin typeface="+mj-lt"/>
              </a:rPr>
              <a:t>проекта: </a:t>
            </a:r>
            <a:r>
              <a:rPr lang="ru-RU" sz="1950" dirty="0" smtClean="0">
                <a:latin typeface="+mj-lt"/>
              </a:rPr>
              <a:t>Дети </a:t>
            </a:r>
            <a:r>
              <a:rPr lang="ru-RU" sz="1950" dirty="0">
                <a:latin typeface="+mj-lt"/>
              </a:rPr>
              <a:t>6-7 лет, </a:t>
            </a:r>
            <a:r>
              <a:rPr lang="ru-RU" sz="1950" dirty="0" smtClean="0">
                <a:latin typeface="+mj-lt"/>
              </a:rPr>
              <a:t>родители,</a:t>
            </a:r>
          </a:p>
          <a:p>
            <a:r>
              <a:rPr lang="ru-RU" sz="1950" dirty="0" smtClean="0">
                <a:latin typeface="+mj-lt"/>
              </a:rPr>
              <a:t>воспитатель.</a:t>
            </a:r>
            <a:endParaRPr lang="ru-RU" sz="1950" dirty="0">
              <a:latin typeface="+mj-lt"/>
            </a:endParaRPr>
          </a:p>
          <a:p>
            <a:r>
              <a:rPr lang="ru-RU" sz="1950" b="1" dirty="0" smtClean="0">
                <a:solidFill>
                  <a:srgbClr val="002060"/>
                </a:solidFill>
                <a:latin typeface="+mj-lt"/>
              </a:rPr>
              <a:t>Вид проекта: </a:t>
            </a:r>
            <a:r>
              <a:rPr lang="ru-RU" sz="1950" dirty="0" smtClean="0">
                <a:latin typeface="+mj-lt"/>
              </a:rPr>
              <a:t>творческий, информационно-познавательный, групповой.</a:t>
            </a:r>
            <a:endParaRPr lang="ru-RU" sz="19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50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04" y="-111125"/>
            <a:ext cx="9199103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620688"/>
            <a:ext cx="698477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Актуальность</a:t>
            </a:r>
          </a:p>
          <a:p>
            <a:r>
              <a:rPr lang="ru-RU" sz="1950" i="1" dirty="0" smtClean="0">
                <a:latin typeface="+mj-lt"/>
              </a:rPr>
              <a:t>Музей в детском саду— </a:t>
            </a:r>
            <a:r>
              <a:rPr lang="ru-RU" sz="1950" i="1" dirty="0">
                <a:latin typeface="+mj-lt"/>
              </a:rPr>
              <a:t>результат общения, совместной работы воспитателя, детей и их семей. Содержание, оформление и назначение </a:t>
            </a:r>
            <a:r>
              <a:rPr lang="ru-RU" sz="1950" i="1" dirty="0" smtClean="0">
                <a:latin typeface="+mj-lt"/>
              </a:rPr>
              <a:t>музея отражают специфику </a:t>
            </a:r>
            <a:r>
              <a:rPr lang="ru-RU" sz="1950" i="1" dirty="0">
                <a:latin typeface="+mj-lt"/>
              </a:rPr>
              <a:t>возраста детей данной группы. </a:t>
            </a:r>
            <a:r>
              <a:rPr lang="ru-RU" sz="1950" i="1" dirty="0" smtClean="0">
                <a:latin typeface="+mj-lt"/>
              </a:rPr>
              <a:t>музей </a:t>
            </a:r>
            <a:r>
              <a:rPr lang="ru-RU" sz="1950" i="1" dirty="0">
                <a:latin typeface="+mj-lt"/>
              </a:rPr>
              <a:t>постоянно </a:t>
            </a:r>
            <a:r>
              <a:rPr lang="ru-RU" sz="1950" i="1" dirty="0" smtClean="0">
                <a:latin typeface="+mj-lt"/>
              </a:rPr>
              <a:t>пополняется </a:t>
            </a:r>
            <a:r>
              <a:rPr lang="ru-RU" sz="1950" i="1" dirty="0">
                <a:latin typeface="+mj-lt"/>
              </a:rPr>
              <a:t>новыми экспонатами. Здесь же размещаются детские работы, выполненные совместно со взрослыми</a:t>
            </a:r>
            <a:r>
              <a:rPr lang="ru-RU" sz="1950" i="1" dirty="0" smtClean="0">
                <a:latin typeface="+mj-lt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Планируемый результат</a:t>
            </a:r>
            <a:endParaRPr lang="ru-RU" i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950" i="1" dirty="0" smtClean="0">
                <a:latin typeface="+mj-lt"/>
              </a:rPr>
              <a:t>Обогатить </a:t>
            </a:r>
            <a:r>
              <a:rPr lang="ru-RU" sz="1950" i="1" dirty="0">
                <a:latin typeface="+mj-lt"/>
              </a:rPr>
              <a:t>предметно-развивающую среду ДОУ </a:t>
            </a:r>
            <a:endParaRPr lang="ru-RU" sz="1950" i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950" i="1" dirty="0" smtClean="0">
                <a:latin typeface="+mj-lt"/>
              </a:rPr>
              <a:t>Обогатить Образовательный </a:t>
            </a:r>
            <a:r>
              <a:rPr lang="ru-RU" sz="1950" i="1" dirty="0">
                <a:latin typeface="+mj-lt"/>
              </a:rPr>
              <a:t>процесс </a:t>
            </a:r>
            <a:r>
              <a:rPr lang="ru-RU" sz="1950" i="1" dirty="0" smtClean="0">
                <a:latin typeface="+mj-lt"/>
              </a:rPr>
              <a:t>новыми </a:t>
            </a:r>
            <a:r>
              <a:rPr lang="ru-RU" sz="1950" i="1" dirty="0">
                <a:latin typeface="+mj-lt"/>
              </a:rPr>
              <a:t>формами </a:t>
            </a:r>
            <a:r>
              <a:rPr lang="ru-RU" sz="1950" i="1" dirty="0" smtClean="0">
                <a:latin typeface="+mj-lt"/>
              </a:rPr>
              <a:t>работы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950" i="1" dirty="0" smtClean="0">
                <a:latin typeface="+mj-lt"/>
              </a:rPr>
              <a:t>сформировать У </a:t>
            </a:r>
            <a:r>
              <a:rPr lang="ru-RU" sz="1950" i="1" dirty="0">
                <a:latin typeface="+mj-lt"/>
              </a:rPr>
              <a:t>дошкольников </a:t>
            </a:r>
            <a:r>
              <a:rPr lang="ru-RU" sz="1950" i="1" dirty="0" smtClean="0">
                <a:latin typeface="+mj-lt"/>
              </a:rPr>
              <a:t>представления </a:t>
            </a:r>
            <a:r>
              <a:rPr lang="ru-RU" sz="1950" i="1" dirty="0">
                <a:latin typeface="+mj-lt"/>
              </a:rPr>
              <a:t>о </a:t>
            </a:r>
            <a:r>
              <a:rPr lang="ru-RU" sz="1950" i="1" dirty="0" smtClean="0">
                <a:latin typeface="+mj-lt"/>
              </a:rPr>
              <a:t>музее</a:t>
            </a:r>
          </a:p>
          <a:p>
            <a:endParaRPr lang="ru-RU" i="1" dirty="0" smtClean="0">
              <a:latin typeface="Archiv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1126"/>
            <a:ext cx="9130471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548680"/>
            <a:ext cx="65613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Этапы реализации проекта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Подготовительный этап: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chive" pitchFamily="50" charset="0"/>
              </a:rPr>
              <a:t>Определение </a:t>
            </a:r>
            <a:r>
              <a:rPr lang="ru-RU" sz="1600" dirty="0">
                <a:latin typeface="Archive" pitchFamily="50" charset="0"/>
              </a:rPr>
              <a:t>темы, цели, задач </a:t>
            </a:r>
            <a:r>
              <a:rPr lang="ru-RU" sz="1600" dirty="0" smtClean="0">
                <a:latin typeface="Archive" pitchFamily="50" charset="0"/>
              </a:rPr>
              <a:t>проекта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chive" pitchFamily="50" charset="0"/>
              </a:rPr>
              <a:t>Обсуждение </a:t>
            </a:r>
            <a:r>
              <a:rPr lang="ru-RU" sz="1600" dirty="0">
                <a:latin typeface="Archive" pitchFamily="50" charset="0"/>
              </a:rPr>
              <a:t>с родителями и </a:t>
            </a:r>
            <a:r>
              <a:rPr lang="ru-RU" sz="1600" dirty="0" smtClean="0">
                <a:latin typeface="Archive" pitchFamily="50" charset="0"/>
              </a:rPr>
              <a:t>детьми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chive" pitchFamily="50" charset="0"/>
              </a:rPr>
              <a:t>Выбор </a:t>
            </a:r>
            <a:r>
              <a:rPr lang="ru-RU" sz="1600" dirty="0">
                <a:latin typeface="Archive" pitchFamily="50" charset="0"/>
              </a:rPr>
              <a:t>места для </a:t>
            </a:r>
            <a:r>
              <a:rPr lang="ru-RU" sz="1600" dirty="0" smtClean="0">
                <a:latin typeface="Archive" pitchFamily="50" charset="0"/>
              </a:rPr>
              <a:t>размещения музея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chive" pitchFamily="50" charset="0"/>
              </a:rPr>
              <a:t>Разработка </a:t>
            </a:r>
            <a:r>
              <a:rPr lang="ru-RU" sz="1600" dirty="0">
                <a:latin typeface="Archive" pitchFamily="50" charset="0"/>
              </a:rPr>
              <a:t>занятий, сбор </a:t>
            </a:r>
            <a:r>
              <a:rPr lang="ru-RU" sz="1600" dirty="0" smtClean="0">
                <a:latin typeface="Archive" pitchFamily="50" charset="0"/>
              </a:rPr>
              <a:t>материала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Archive" pitchFamily="50" charset="0"/>
              </a:rPr>
              <a:t>Наполнение </a:t>
            </a:r>
            <a:r>
              <a:rPr lang="ru-RU" sz="1600" dirty="0">
                <a:latin typeface="Archive" pitchFamily="50" charset="0"/>
              </a:rPr>
              <a:t>коллекции и информации об экспонатах</a:t>
            </a:r>
          </a:p>
        </p:txBody>
      </p:sp>
      <p:pic>
        <p:nvPicPr>
          <p:cNvPr id="1026" name="Picture 2" descr="C:\Users\Vovan\Desktop\178974c9-15aa-4e9d-9012-ade4acd5b8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320333" cy="188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ovan\Desktop\f6e83da5-b9a2-41a5-838b-bf7530b2b4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506489"/>
            <a:ext cx="3906357" cy="2858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ovan\Desktop\933f4544-ff2f-48f4-b661-a6530f93c1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506489"/>
            <a:ext cx="2233565" cy="2777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0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-56319"/>
            <a:ext cx="916198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548680"/>
            <a:ext cx="71287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28 Days Later Cyr" panose="020B0603050302020204" pitchFamily="34" charset="0"/>
              </a:rPr>
              <a:t>Основной этап: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НОД «История  возникновения шкатулки»</a:t>
            </a:r>
          </a:p>
          <a:p>
            <a:r>
              <a:rPr lang="ru-RU" sz="1600" dirty="0" smtClean="0">
                <a:latin typeface="Archive" pitchFamily="50" charset="0"/>
              </a:rPr>
              <a:t>В </a:t>
            </a:r>
            <a:r>
              <a:rPr lang="ru-RU" sz="1600" dirty="0">
                <a:latin typeface="Archive" pitchFamily="50" charset="0"/>
              </a:rPr>
              <a:t>незапамятные времена для хранения предметов быта </a:t>
            </a:r>
            <a:r>
              <a:rPr lang="ru-RU" sz="1600" dirty="0" smtClean="0">
                <a:latin typeface="Archive" pitchFamily="50" charset="0"/>
              </a:rPr>
              <a:t>в человечество изобрело </a:t>
            </a:r>
            <a:r>
              <a:rPr lang="ru-RU" sz="1600" dirty="0">
                <a:latin typeface="Archive" pitchFamily="50" charset="0"/>
              </a:rPr>
              <a:t>ящики — сундуки, ларцы и шкатулки. В больших сундуках обычно хранили платья, ткани, меха, другие ценные вещи, в отдельные ящики складывали мечи, кинжалы и остальное оружие. А для хранения мелких предметов: различных украшений, драгоценностей, пуговиц, ниток и бусинок — приспособили маленькие ларцы и шкатулки.</a:t>
            </a:r>
          </a:p>
        </p:txBody>
      </p:sp>
      <p:pic>
        <p:nvPicPr>
          <p:cNvPr id="2050" name="Picture 2" descr="C:\Users\Vovan\Desktop\a8673189-7062-4b78-af80-4fe84113fd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2079"/>
            <a:ext cx="3023427" cy="226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ovan\Desktop\шкатулки\59d48d26-428c-499d-8b6e-2dff470912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93" y="3295552"/>
            <a:ext cx="2775999" cy="2077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07"/>
            <a:ext cx="9144000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620688"/>
            <a:ext cx="6912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Виды </a:t>
            </a:r>
            <a:r>
              <a:rPr lang="ru-RU" sz="2400" b="1" dirty="0">
                <a:solidFill>
                  <a:srgbClr val="002060"/>
                </a:solidFill>
                <a:latin typeface="28 Days Later Cyr" panose="020B0603050302020204" pitchFamily="34" charset="0"/>
              </a:rPr>
              <a:t>и разнообразие шкатулок</a:t>
            </a:r>
          </a:p>
          <a:p>
            <a:endParaRPr lang="ru-RU" sz="2800" b="1" dirty="0" smtClean="0">
              <a:solidFill>
                <a:srgbClr val="C00000"/>
              </a:solidFill>
              <a:latin typeface="Abram Font4You" panose="02000503020000020003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4055" y="10285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России самыми первыми были деревянные шкатулки.</a:t>
            </a:r>
          </a:p>
          <a:p>
            <a:r>
              <a:rPr lang="ru-RU" dirty="0" smtClean="0"/>
              <a:t>В XIX в. их стали делать из разных материалов:</a:t>
            </a:r>
          </a:p>
          <a:p>
            <a:r>
              <a:rPr lang="ru-RU" dirty="0" smtClean="0"/>
              <a:t>в Центральной России – из глины и дерева,</a:t>
            </a:r>
          </a:p>
          <a:p>
            <a:r>
              <a:rPr lang="ru-RU" dirty="0" smtClean="0"/>
              <a:t>на Урале – из камня и металла,</a:t>
            </a:r>
          </a:p>
          <a:p>
            <a:r>
              <a:rPr lang="ru-RU" dirty="0" smtClean="0"/>
              <a:t>в северных районах – из кости, капа и бересты.</a:t>
            </a:r>
            <a:endParaRPr lang="ru-RU" dirty="0"/>
          </a:p>
        </p:txBody>
      </p:sp>
      <p:pic>
        <p:nvPicPr>
          <p:cNvPr id="3075" name="Picture 3" descr="C:\Users\Vovan\Desktop\2db13e12-33ae-432b-90ae-02fb91e641c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25" y="933649"/>
            <a:ext cx="3087206" cy="231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ovan\Desktop\9066cec4-7cc6-47dc-968b-9ac3fba9aa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7084"/>
            <a:ext cx="2145710" cy="1605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ovan\Desktop\98551a17-0e89-43ab-85c5-f502a7176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42" y="3212976"/>
            <a:ext cx="2632202" cy="1970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Vovan\Desktop\1e251fdb-b733-4941-81c6-9da0dd1cad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96" y="3348557"/>
            <a:ext cx="2465264" cy="1845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004"/>
            <a:ext cx="8729638" cy="70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775" y="562122"/>
            <a:ext cx="6578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НОД «Украшение </a:t>
            </a:r>
            <a:r>
              <a:rPr lang="ru-RU" sz="2400" b="1" dirty="0">
                <a:solidFill>
                  <a:srgbClr val="002060"/>
                </a:solidFill>
                <a:latin typeface="28 Days Later Cyr" panose="020B0603050302020204" pitchFamily="34" charset="0"/>
              </a:rPr>
              <a:t>шкатулки</a:t>
            </a:r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» и сказка в шкатулке</a:t>
            </a:r>
            <a:endParaRPr lang="ru-RU" sz="2400" b="1" dirty="0">
              <a:solidFill>
                <a:srgbClr val="002060"/>
              </a:solidFill>
              <a:latin typeface="28 Days Later Cyr" panose="020B06030503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1374" y="1196281"/>
            <a:ext cx="2971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Дети  </a:t>
            </a:r>
            <a:r>
              <a:rPr lang="ru-RU" dirty="0">
                <a:latin typeface="+mj-lt"/>
              </a:rPr>
              <a:t>смастерили шкатулки из бумаги и украсили их цветами из пластилина, а позже родилась и сказка </a:t>
            </a:r>
            <a:r>
              <a:rPr lang="ru-RU" dirty="0" smtClean="0">
                <a:latin typeface="+mj-lt"/>
              </a:rPr>
              <a:t>в шкатулке </a:t>
            </a:r>
            <a:endParaRPr lang="ru-RU" dirty="0">
              <a:latin typeface="+mj-lt"/>
            </a:endParaRPr>
          </a:p>
        </p:txBody>
      </p:sp>
      <p:pic>
        <p:nvPicPr>
          <p:cNvPr id="1027" name="Picture 3" descr="C:\Users\Vovan\Desktop\шкатулки\171dddaa-0236-4ed0-a377-d0226a5447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73609"/>
            <a:ext cx="3570796" cy="2672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65" y="2132857"/>
            <a:ext cx="3197956" cy="264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6995" y="1393119"/>
            <a:ext cx="3289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Все это нашло свое место в нашем музее</a:t>
            </a:r>
          </a:p>
        </p:txBody>
      </p:sp>
    </p:spTree>
    <p:extLst>
      <p:ext uri="{BB962C8B-B14F-4D97-AF65-F5344CB8AC3E}">
        <p14:creationId xmlns:p14="http://schemas.microsoft.com/office/powerpoint/2010/main" val="3018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132105"/>
            <a:ext cx="9215526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4337" y="609897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28 Days Later Cyr" panose="020B0603050302020204" pitchFamily="34" charset="0"/>
              </a:rPr>
              <a:t>Дидактические игры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1196752"/>
            <a:ext cx="4248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В музее также </a:t>
            </a:r>
            <a:r>
              <a:rPr lang="ru-RU" sz="1600" dirty="0">
                <a:latin typeface="+mj-lt"/>
              </a:rPr>
              <a:t>представлены: детская литература, подборки картинок </a:t>
            </a:r>
            <a:r>
              <a:rPr lang="ru-RU" sz="1600" dirty="0" smtClean="0">
                <a:latin typeface="+mj-lt"/>
              </a:rPr>
              <a:t>о </a:t>
            </a:r>
            <a:r>
              <a:rPr lang="ru-RU" sz="1600" dirty="0">
                <a:latin typeface="+mj-lt"/>
              </a:rPr>
              <a:t>шкатулках; подборка дидактических </a:t>
            </a:r>
            <a:r>
              <a:rPr lang="ru-RU" sz="1600" dirty="0" smtClean="0">
                <a:latin typeface="+mj-lt"/>
              </a:rPr>
              <a:t>игр: «</a:t>
            </a:r>
            <a:r>
              <a:rPr lang="ru-RU" sz="1600" dirty="0">
                <a:latin typeface="+mj-lt"/>
              </a:rPr>
              <a:t>Загадки из шкатулки», </a:t>
            </a:r>
            <a:r>
              <a:rPr lang="ru-RU" sz="1600" dirty="0" smtClean="0">
                <a:latin typeface="+mj-lt"/>
              </a:rPr>
              <a:t>«Немо», </a:t>
            </a:r>
            <a:r>
              <a:rPr lang="ru-RU" sz="1600" dirty="0">
                <a:latin typeface="+mj-lt"/>
              </a:rPr>
              <a:t>«Узнай по части</a:t>
            </a:r>
            <a:r>
              <a:rPr lang="ru-RU" sz="1600" dirty="0" smtClean="0">
                <a:latin typeface="+mj-lt"/>
              </a:rPr>
              <a:t>», игра-</a:t>
            </a:r>
            <a:r>
              <a:rPr lang="ru-RU" sz="1600" dirty="0" err="1" smtClean="0">
                <a:latin typeface="+mj-lt"/>
              </a:rPr>
              <a:t>бродилка</a:t>
            </a:r>
            <a:r>
              <a:rPr lang="ru-RU" sz="1600" dirty="0" smtClean="0">
                <a:latin typeface="+mj-lt"/>
              </a:rPr>
              <a:t> «Волшебный сундучок»</a:t>
            </a:r>
          </a:p>
          <a:p>
            <a:r>
              <a:rPr lang="ru-RU" sz="1600" dirty="0" smtClean="0">
                <a:latin typeface="+mj-lt"/>
              </a:rPr>
              <a:t>Что вызывает большой интерес у детей.</a:t>
            </a:r>
            <a:endParaRPr lang="ru-RU" sz="1600" dirty="0">
              <a:latin typeface="+mj-lt"/>
            </a:endParaRPr>
          </a:p>
        </p:txBody>
      </p:sp>
      <p:pic>
        <p:nvPicPr>
          <p:cNvPr id="1027" name="Picture 3" descr="C:\Users\Vovan\Desktop\шкатулки\66db69a5-2d85-4e9a-903d-371c5a57c0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6862">
            <a:off x="1573321" y="2502114"/>
            <a:ext cx="2096765" cy="2801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ovan\Desktop\шкатулки\6401ccb5-862c-4ce6-818e-9328f907f3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408">
            <a:off x="5272466" y="1153691"/>
            <a:ext cx="3096677" cy="231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ovan\Desktop\шкатулки\bef4f3bc-2930-4be1-a94b-04f1e1c0a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3299">
            <a:off x="3980768" y="3107286"/>
            <a:ext cx="2956379" cy="218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0512" cy="696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692696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   Работа </a:t>
            </a:r>
            <a:r>
              <a:rPr lang="ru-RU" sz="2400" b="1" dirty="0">
                <a:solidFill>
                  <a:srgbClr val="002060"/>
                </a:solidFill>
                <a:latin typeface="28 Days Later Cyr" panose="020B0603050302020204" pitchFamily="34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latin typeface="28 Days Later Cyr" panose="020B0603050302020204" pitchFamily="34" charset="0"/>
              </a:rPr>
              <a:t>родителями</a:t>
            </a:r>
          </a:p>
        </p:txBody>
      </p:sp>
      <p:pic>
        <p:nvPicPr>
          <p:cNvPr id="4098" name="Picture 2" descr="C:\Users\Vovan\Desktop\63611330-ab00-4cd2-a62f-721f0c0cf7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22" y="2389323"/>
            <a:ext cx="3257772" cy="2438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van\Desktop\24199071-8f66-4992-915f-0e1b5db031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52265"/>
            <a:ext cx="3157133" cy="236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54361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Совместно с родителями </a:t>
            </a:r>
            <a:r>
              <a:rPr lang="ru-RU" dirty="0" smtClean="0">
                <a:latin typeface="+mj-lt"/>
              </a:rPr>
              <a:t>для нашего музея были </a:t>
            </a:r>
            <a:r>
              <a:rPr lang="ru-RU" dirty="0">
                <a:latin typeface="+mj-lt"/>
              </a:rPr>
              <a:t>изготовлены </a:t>
            </a:r>
            <a:r>
              <a:rPr lang="ru-RU" dirty="0" smtClean="0">
                <a:latin typeface="+mj-lt"/>
              </a:rPr>
              <a:t>шкатулки из различных материалов</a:t>
            </a:r>
            <a:endParaRPr lang="ru-RU" dirty="0">
              <a:latin typeface="+mj-lt"/>
            </a:endParaRPr>
          </a:p>
        </p:txBody>
      </p:sp>
      <p:pic>
        <p:nvPicPr>
          <p:cNvPr id="1026" name="Picture 2" descr="C:\Users\Vovan\Desktop\шкатулки\502989dc-2a10-4c2a-b3fb-d464eb7b1b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3296444" cy="246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485</Words>
  <Application>Microsoft Office PowerPoint</Application>
  <PresentationFormat>Экран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28 Days Later Cyr</vt:lpstr>
      <vt:lpstr>Abram Font4You</vt:lpstr>
      <vt:lpstr>Archive</vt:lpstr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Vovan</dc:creator>
  <cp:lastModifiedBy>Светлана Малых</cp:lastModifiedBy>
  <cp:revision>31</cp:revision>
  <dcterms:created xsi:type="dcterms:W3CDTF">2023-11-19T08:01:49Z</dcterms:created>
  <dcterms:modified xsi:type="dcterms:W3CDTF">2023-11-27T05:38:13Z</dcterms:modified>
</cp:coreProperties>
</file>