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79" r:id="rId3"/>
    <p:sldId id="258" r:id="rId4"/>
    <p:sldId id="268" r:id="rId5"/>
    <p:sldId id="269" r:id="rId6"/>
    <p:sldId id="266" r:id="rId7"/>
    <p:sldId id="262" r:id="rId8"/>
    <p:sldId id="265" r:id="rId9"/>
    <p:sldId id="270" r:id="rId10"/>
    <p:sldId id="283" r:id="rId11"/>
    <p:sldId id="271" r:id="rId12"/>
    <p:sldId id="272" r:id="rId13"/>
    <p:sldId id="277" r:id="rId14"/>
    <p:sldId id="273" r:id="rId15"/>
    <p:sldId id="274" r:id="rId16"/>
    <p:sldId id="275" r:id="rId17"/>
    <p:sldId id="259" r:id="rId18"/>
    <p:sldId id="260" r:id="rId19"/>
    <p:sldId id="261" r:id="rId20"/>
    <p:sldId id="263" r:id="rId21"/>
    <p:sldId id="264" r:id="rId22"/>
    <p:sldId id="267" r:id="rId23"/>
    <p:sldId id="280" r:id="rId24"/>
    <p:sldId id="281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1082;&#1072;&#1088;&#1090;&#1080;&#1085;&#1082;&#1080;%20&#1053;&#1040;&#1057;&#1045;&#1050;&#1054;&#1052;&#1067;&#1045;\daf91dac-9490-4a5b-8d1f-77154eac587d.mp4" TargetMode="External"/><Relationship Id="rId1" Type="http://schemas.microsoft.com/office/2007/relationships/media" Target="file:///D:\&#1082;&#1072;&#1088;&#1090;&#1080;&#1085;&#1082;&#1080;%20&#1053;&#1040;&#1057;&#1045;&#1050;&#1054;&#1052;&#1067;&#1045;\daf91dac-9490-4a5b-8d1f-77154eac587d.mp4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&#1082;&#1072;&#1088;&#1090;&#1080;&#1085;&#1082;&#1080;%20&#1053;&#1040;&#1057;&#1045;&#1050;&#1054;&#1052;&#1067;&#1045;\29f94b0d-6da1-4d20-a9e0-075f1f26bd3c.mp4" TargetMode="External"/><Relationship Id="rId1" Type="http://schemas.microsoft.com/office/2007/relationships/media" Target="file:///D:\&#1082;&#1072;&#1088;&#1090;&#1080;&#1085;&#1082;&#1080;%20&#1053;&#1040;&#1057;&#1045;&#1050;&#1054;&#1052;&#1067;&#1045;\29f94b0d-6da1-4d20-a9e0-075f1f26bd3c.mp4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&#1082;&#1072;&#1088;&#1090;&#1080;&#1085;&#1082;&#1080;%20&#1053;&#1040;&#1057;&#1045;&#1050;&#1054;&#1052;&#1067;&#1045;\7dfc812f-c469-4a52-b840-96fb71561ae7.mp4" TargetMode="External"/><Relationship Id="rId1" Type="http://schemas.microsoft.com/office/2007/relationships/media" Target="file:///D:\&#1082;&#1072;&#1088;&#1090;&#1080;&#1085;&#1082;&#1080;%20&#1053;&#1040;&#1057;&#1045;&#1050;&#1054;&#1052;&#1067;&#1045;\7dfc812f-c469-4a52-b840-96fb71561ae7.mp4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&#1082;&#1072;&#1088;&#1090;&#1080;&#1085;&#1082;&#1080;%20&#1053;&#1040;&#1057;&#1045;&#1050;&#1054;&#1052;&#1067;&#1045;\a7035c6f-9a20-40bf-b1a0-578961b9da76.mp4" TargetMode="External"/><Relationship Id="rId1" Type="http://schemas.microsoft.com/office/2007/relationships/media" Target="file:///D:\&#1082;&#1072;&#1088;&#1090;&#1080;&#1085;&#1082;&#1080;%20&#1053;&#1040;&#1057;&#1045;&#1050;&#1054;&#1052;&#1067;&#1045;\a7035c6f-9a20-40bf-b1a0-578961b9da76.mp4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D:\&#1082;&#1072;&#1088;&#1090;&#1080;&#1085;&#1082;&#1080;%20&#1053;&#1040;&#1057;&#1045;&#1050;&#1054;&#1052;&#1067;&#1045;\8cc8b9cb-b6ad-45dc-a403-4479e0c57ad8.mp4" TargetMode="External"/><Relationship Id="rId1" Type="http://schemas.microsoft.com/office/2007/relationships/media" Target="file:///D:\&#1082;&#1072;&#1088;&#1090;&#1080;&#1085;&#1082;&#1080;%20&#1053;&#1040;&#1057;&#1045;&#1050;&#1054;&#1052;&#1067;&#1045;\8cc8b9cb-b6ad-45dc-a403-4479e0c57ad8.mp4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CB9D26E5-B82A-5CDE-EE3B-AF7EC63C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000"/>
                </a:solidFill>
                <a:latin typeface="Segoe Script" pitchFamily="34" charset="0"/>
              </a:rPr>
              <a:t>«Такие разные насекомые»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124744"/>
            <a:ext cx="8424936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f91dac-9490-4a5b-8d1f-77154eac587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332656"/>
            <a:ext cx="8496944" cy="5976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5000">
        <p15:prstTrans prst="peelOff"/>
      </p:transition>
    </mc:Choice>
    <mc:Fallback xmlns="">
      <p:transition spd="slow" advClick="0" advTm="9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>
                <a:solidFill>
                  <a:srgbClr val="FFFF00"/>
                </a:solidFill>
                <a:latin typeface="Segoe Script" pitchFamily="34" charset="0"/>
              </a:rPr>
              <a:t> превращались в жуков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4" name="29f94b0d-6da1-4d20-a9e0-075f1f26bd3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1196752"/>
            <a:ext cx="8280920" cy="5256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1000">
        <p15:prstTrans prst="peelOff"/>
      </p:transition>
    </mc:Choice>
    <mc:Fallback xmlns="">
      <p:transition spd="slow"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A7F22709-35B4-CCB7-E24F-B556A2C9C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>
                <a:solidFill>
                  <a:srgbClr val="FFFF00"/>
                </a:solidFill>
                <a:latin typeface="Segoe Script" pitchFamily="34" charset="0"/>
              </a:rPr>
              <a:t>превращались в стрекоз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540000">
            <a:off x="491477" y="1505392"/>
            <a:ext cx="6240000" cy="46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одуванчик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00000">
            <a:off x="2252656" y="1327897"/>
            <a:ext cx="6528000" cy="48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9297" y="4270928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>
                <a:solidFill>
                  <a:srgbClr val="FFFF00"/>
                </a:solidFill>
                <a:latin typeface="Segoe Script" pitchFamily="34" charset="0"/>
              </a:rPr>
              <a:t>Играли в игру «Запасливые муравьи».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4" name="7dfc812f-c469-4a52-b840-96fb71561ae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3568" y="1484784"/>
            <a:ext cx="7776864" cy="4896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2000">
        <p15:prstTrans prst="peelOff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гры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700000">
            <a:off x="3623637" y="1274708"/>
            <a:ext cx="4815563" cy="540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>
                <a:solidFill>
                  <a:srgbClr val="FFFF00"/>
                </a:solidFill>
                <a:latin typeface="Segoe Script" pitchFamily="34" charset="0"/>
              </a:rPr>
              <a:t>Познавали мир насекомых через игру.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840000">
            <a:off x="294200" y="1442105"/>
            <a:ext cx="4954673" cy="475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6612" y="4257232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40000">
            <a:off x="213506" y="1274758"/>
            <a:ext cx="5856000" cy="43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игры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00000">
            <a:off x="4461067" y="2234955"/>
            <a:ext cx="4815563" cy="3611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>
                <a:solidFill>
                  <a:srgbClr val="FFFF00"/>
                </a:solidFill>
                <a:latin typeface="Segoe Script" pitchFamily="34" charset="0"/>
              </a:rPr>
              <a:t>Познавали мир насекомых через игру.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8227" y="4319241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40000">
            <a:off x="376860" y="1482220"/>
            <a:ext cx="5692197" cy="43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игры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00000">
            <a:off x="4533076" y="2162947"/>
            <a:ext cx="4815562" cy="3611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>
                <a:solidFill>
                  <a:srgbClr val="FFFF00"/>
                </a:solidFill>
                <a:latin typeface="Segoe Script" pitchFamily="34" charset="0"/>
              </a:rPr>
              <a:t>Познавали мир насекомых через игру.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202" y="4220815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Segoe Script" pitchFamily="34" charset="0"/>
              </a:rPr>
              <a:t>Рисовали крошечку-красавицу - божью коровку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412776"/>
            <a:ext cx="7008778" cy="5256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412776"/>
            <a:ext cx="7128024" cy="5256584"/>
          </a:xfrm>
          <a:prstGeom prst="rect">
            <a:avLst/>
          </a:prstGeom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0466" y="4338000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solidFill>
                  <a:srgbClr val="FFC000"/>
                </a:solidFill>
                <a:latin typeface="Segoe Script" pitchFamily="34" charset="0"/>
              </a:rPr>
              <a:t>«Божья коровка – крошечка-красавица»</a:t>
            </a:r>
            <a:endParaRPr lang="ru-RU" sz="26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196752"/>
            <a:ext cx="7008777" cy="5256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196752"/>
            <a:ext cx="7008000" cy="525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0200" y="4332917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B677D810-5239-726A-E50E-E661DCA27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solidFill>
                  <a:srgbClr val="FFC000"/>
                </a:solidFill>
                <a:latin typeface="Segoe Script" pitchFamily="34" charset="0"/>
              </a:rPr>
              <a:t>«Божья коровка – крошечка-красавица»</a:t>
            </a:r>
            <a:endParaRPr lang="ru-RU" sz="26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196752"/>
            <a:ext cx="7008777" cy="5256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1196752"/>
            <a:ext cx="7056000" cy="5292000"/>
          </a:xfrm>
          <a:prstGeom prst="rect">
            <a:avLst/>
          </a:prstGeom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9297" y="4338000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440159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rgbClr val="FFC000"/>
                </a:solidFill>
                <a:latin typeface="Segoe Script" pitchFamily="34" charset="0"/>
              </a:rPr>
              <a:t>Насекомые – древнейшие и самые многочисленные обитатели нашей планеты. </a:t>
            </a:r>
            <a:endParaRPr lang="ru-RU" sz="3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72816"/>
            <a:ext cx="8568952" cy="460851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Когда в душистом сосняке присядешь летом на пеньке,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Внимательно всмотрись вокруг –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Ты многое заметишь, друг!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Личинку тащит муравей,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Спешит куда-то меж корней большой сосны.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На толстый сук уселся золотистый жук.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Порхает лёгкий мотылёк,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Пьёт хоботком душистый сок,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И собирает мёд пчела.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Все заняты, у всех дела.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Мой друг, внимательно вглядись,</a:t>
            </a:r>
            <a:b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Segoe Script" pitchFamily="34" charset="0"/>
              </a:rPr>
              <a:t>Волшебную увидишь жизнь!</a:t>
            </a:r>
          </a:p>
        </p:txBody>
      </p:sp>
      <p:pic>
        <p:nvPicPr>
          <p:cNvPr id="4" name="Рисунок 3" descr="бабочка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297" y="4221088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4000">
        <p15:prstTrans prst="peelOff"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solidFill>
                  <a:srgbClr val="FFC000"/>
                </a:solidFill>
                <a:latin typeface="Segoe Script" pitchFamily="34" charset="0"/>
              </a:rPr>
              <a:t>«Божья коровка – крошечка-красавица»</a:t>
            </a:r>
            <a:endParaRPr lang="ru-RU" sz="26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008776" cy="5256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268760"/>
            <a:ext cx="7056000" cy="5292000"/>
          </a:xfrm>
          <a:prstGeom prst="rect">
            <a:avLst/>
          </a:prstGeom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9297" y="4329240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solidFill>
                  <a:srgbClr val="FFC000"/>
                </a:solidFill>
                <a:latin typeface="Segoe Script" pitchFamily="34" charset="0"/>
              </a:rPr>
              <a:t>«Божья коровка – крошечка-красавица»</a:t>
            </a:r>
            <a:endParaRPr lang="ru-RU" sz="26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7008776" cy="5256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124744"/>
            <a:ext cx="7056000" cy="5292000"/>
          </a:xfrm>
          <a:prstGeom prst="rect">
            <a:avLst/>
          </a:prstGeom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9297" y="4366275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solidFill>
                  <a:srgbClr val="FFC000"/>
                </a:solidFill>
                <a:latin typeface="Segoe Script" pitchFamily="34" charset="0"/>
              </a:rPr>
              <a:t>Узнали о том, кто самый прожорливый из насекомых.</a:t>
            </a: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340768"/>
            <a:ext cx="6720000" cy="50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IMG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340768"/>
            <a:ext cx="6720000" cy="5040000"/>
          </a:xfrm>
          <a:prstGeom prst="rect">
            <a:avLst/>
          </a:prstGeom>
        </p:spPr>
      </p:pic>
      <p:pic>
        <p:nvPicPr>
          <p:cNvPr id="6" name="Рисунок 5" descr="IMG_0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340768"/>
            <a:ext cx="6720000" cy="5040000"/>
          </a:xfrm>
          <a:prstGeom prst="rect">
            <a:avLst/>
          </a:prstGeom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9297" y="4257232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solidFill>
                  <a:srgbClr val="FFC000"/>
                </a:solidFill>
                <a:latin typeface="Segoe Script" pitchFamily="34" charset="0"/>
              </a:rPr>
              <a:t>Узнали о том, кто самый прожорливый из насекомых.</a:t>
            </a: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340768"/>
            <a:ext cx="6720000" cy="50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IMG_0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196752"/>
            <a:ext cx="6720000" cy="5112568"/>
          </a:xfrm>
          <a:prstGeom prst="rect">
            <a:avLst/>
          </a:prstGeom>
        </p:spPr>
      </p:pic>
      <p:pic>
        <p:nvPicPr>
          <p:cNvPr id="4" name="Рисунок 3" descr="IMG_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196752"/>
            <a:ext cx="6840760" cy="5328592"/>
          </a:xfrm>
          <a:prstGeom prst="rect">
            <a:avLst/>
          </a:prstGeom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5048" y="4338000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solidFill>
                  <a:srgbClr val="FFC000"/>
                </a:solidFill>
                <a:latin typeface="Segoe Script" pitchFamily="34" charset="0"/>
              </a:rPr>
              <a:t>Узнали о том, кто самый прожорливый из насекомых.</a:t>
            </a:r>
          </a:p>
        </p:txBody>
      </p:sp>
      <p:pic>
        <p:nvPicPr>
          <p:cNvPr id="4" name="Рисунок 3" descr="IMG_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340768"/>
            <a:ext cx="6720000" cy="5040000"/>
          </a:xfrm>
          <a:prstGeom prst="rect">
            <a:avLst/>
          </a:prstGeom>
        </p:spPr>
      </p:pic>
      <p:pic>
        <p:nvPicPr>
          <p:cNvPr id="6" name="Рисунок 5" descr="IMG_0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340768"/>
            <a:ext cx="6720000" cy="5040000"/>
          </a:xfrm>
          <a:prstGeom prst="rect">
            <a:avLst/>
          </a:prstGeom>
        </p:spPr>
      </p:pic>
      <p:pic>
        <p:nvPicPr>
          <p:cNvPr id="7" name="Рисунок 6" descr="IMG_0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340768"/>
            <a:ext cx="6720000" cy="5040000"/>
          </a:xfrm>
          <a:prstGeom prst="rect">
            <a:avLst/>
          </a:prstGeom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109" y="4338000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уг с бабочкам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5544616" cy="640871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Нас в любое время года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Учит мудрая природа: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Птицы учат пению.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Паучок терпению.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Пчелы в поле и в саду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Обучают нас труду.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И к тому же в их труде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Все по справедливости.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Отражение в воде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Учит нас правдивости.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Учит снег нас чистоте.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Солнце учит доброте: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Каждый день, зимой и летом,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Дарит нас теплом и светом.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И взамен ни у кого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Не попросит ничего!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У природы круглый год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Обучаться нужно.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Нас деревья всех пород,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Весь большой лесной народ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  <a:t>Учат крепкой дружбе.</a:t>
            </a:r>
            <a:br>
              <a:rPr lang="ru-RU" sz="1800" b="1" dirty="0">
                <a:solidFill>
                  <a:srgbClr val="002060"/>
                </a:solidFill>
                <a:latin typeface="Segoe Script" pitchFamily="34" charset="0"/>
              </a:rPr>
            </a:br>
            <a:r>
              <a:rPr lang="ru-RU" sz="1800" b="1" i="1" dirty="0">
                <a:solidFill>
                  <a:srgbClr val="002060"/>
                </a:solidFill>
                <a:latin typeface="Segoe Script" pitchFamily="34" charset="0"/>
              </a:rPr>
              <a:t>(В. Орлов)</a:t>
            </a:r>
            <a:br>
              <a:rPr lang="ru-RU" sz="1600" dirty="0">
                <a:latin typeface="Segoe Script" pitchFamily="34" charset="0"/>
              </a:rPr>
            </a:br>
            <a:endParaRPr lang="ru-RU" sz="1600" dirty="0">
              <a:latin typeface="Segoe Scrip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C000"/>
                </a:solidFill>
                <a:latin typeface="Segoe Script" pitchFamily="34" charset="0"/>
              </a:rPr>
              <a:t>Выставка </a:t>
            </a:r>
            <a:br>
              <a:rPr lang="ru-RU" sz="2800" dirty="0">
                <a:solidFill>
                  <a:srgbClr val="FFC000"/>
                </a:solidFill>
                <a:latin typeface="Segoe Script" pitchFamily="34" charset="0"/>
              </a:rPr>
            </a:br>
            <a:r>
              <a:rPr lang="ru-RU" sz="2800" dirty="0">
                <a:solidFill>
                  <a:srgbClr val="FFC000"/>
                </a:solidFill>
                <a:latin typeface="Segoe Script" pitchFamily="34" charset="0"/>
              </a:rPr>
              <a:t>«Маленькие обитатели нашей планеты».</a:t>
            </a:r>
            <a:r>
              <a:rPr lang="ru-RU" sz="3000" dirty="0">
                <a:solidFill>
                  <a:srgbClr val="FFC000"/>
                </a:solidFill>
                <a:latin typeface="Segoe Script" pitchFamily="34" charset="0"/>
              </a:rPr>
              <a:t> </a:t>
            </a:r>
            <a:endParaRPr lang="ru-RU" sz="30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7008778" cy="5256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выставк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412776"/>
            <a:ext cx="5748337" cy="5184576"/>
          </a:xfrm>
          <a:prstGeom prst="rect">
            <a:avLst/>
          </a:prstGeom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579" y="4308121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6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>
                <a:solidFill>
                  <a:srgbClr val="FFC000"/>
                </a:solidFill>
                <a:latin typeface="Segoe Script" pitchFamily="34" charset="0"/>
              </a:rPr>
              <a:t>С муравьишкой спешили домой  и спасали зайца от лисы.</a:t>
            </a:r>
            <a:endParaRPr lang="ru-RU" sz="30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60000">
            <a:off x="4604771" y="1534278"/>
            <a:ext cx="3962890" cy="496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под гриб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300000">
            <a:off x="392278" y="1488433"/>
            <a:ext cx="3608575" cy="50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9297" y="4257232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000" dirty="0">
                <a:solidFill>
                  <a:srgbClr val="FFC000"/>
                </a:solidFill>
                <a:latin typeface="Segoe Script" pitchFamily="34" charset="0"/>
              </a:rPr>
              <a:t>Базз и Руби рассказали нам о жизни пчелиного семейства. А потом мы отправились в опасное путешествие.</a:t>
            </a:r>
            <a:endParaRPr lang="ru-RU" sz="30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60000">
            <a:off x="3703783" y="1881792"/>
            <a:ext cx="5067043" cy="43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под гриб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300000">
            <a:off x="392278" y="1597897"/>
            <a:ext cx="3608575" cy="4821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9297" y="4338000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>
                <a:solidFill>
                  <a:srgbClr val="FFC000"/>
                </a:solidFill>
                <a:latin typeface="Segoe Script" pitchFamily="34" charset="0"/>
              </a:rPr>
              <a:t>Слушали песенку ветра с </a:t>
            </a:r>
            <a:br>
              <a:rPr lang="ru-RU" sz="3000" dirty="0">
                <a:solidFill>
                  <a:srgbClr val="FFC000"/>
                </a:solidFill>
                <a:latin typeface="Segoe Script" pitchFamily="34" charset="0"/>
              </a:rPr>
            </a:br>
            <a:r>
              <a:rPr lang="ru-RU" sz="3000" dirty="0">
                <a:solidFill>
                  <a:srgbClr val="FFC000"/>
                </a:solidFill>
                <a:latin typeface="Segoe Script" pitchFamily="34" charset="0"/>
              </a:rPr>
              <a:t>Королевой пчёл. </a:t>
            </a:r>
            <a:endParaRPr lang="ru-RU" sz="3000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7008778" cy="5256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бабочк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9297" y="4338000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>
                <a:solidFill>
                  <a:srgbClr val="FFFF00"/>
                </a:solidFill>
                <a:latin typeface="Segoe Script" pitchFamily="34" charset="0"/>
              </a:rPr>
              <a:t>Закрепляли умения считать и сравнивать предметы, называть геометрические фигуры и цифры.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одуванч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412776"/>
            <a:ext cx="7008778" cy="5256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412776"/>
            <a:ext cx="7152000" cy="5291992"/>
          </a:xfrm>
          <a:prstGeom prst="rect">
            <a:avLst/>
          </a:prstGeom>
        </p:spPr>
      </p:pic>
      <p:pic>
        <p:nvPicPr>
          <p:cNvPr id="4" name="Рисунок 3" descr="бабочк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9297" y="4321976"/>
            <a:ext cx="296470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FFC000"/>
                </a:solidFill>
                <a:latin typeface="Segoe Script" pitchFamily="34" charset="0"/>
              </a:rPr>
              <a:t>Учились составлять задачи. 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5" name="a7035c6f-9a20-40bf-b1a0-578961b9da7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7564" y="1196752"/>
            <a:ext cx="7848872" cy="504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1000">
        <p15:prstTrans prst="peelOff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cc8b9cb-b6ad-45dc-a403-4479e0c57ad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560" y="1340768"/>
            <a:ext cx="7920880" cy="51125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>
                <a:solidFill>
                  <a:srgbClr val="FFFF00"/>
                </a:solidFill>
                <a:latin typeface="Segoe Script" pitchFamily="34" charset="0"/>
              </a:rPr>
              <a:t>Превращались в сороконожек.</a:t>
            </a:r>
            <a:endParaRPr lang="ru-RU" sz="2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5000">
        <p15:prstTrans prst="peelOff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</TotalTime>
  <Words>372</Words>
  <Application>Microsoft Office PowerPoint</Application>
  <PresentationFormat>Экран (4:3)</PresentationFormat>
  <Paragraphs>25</Paragraphs>
  <Slides>25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Segoe Script</vt:lpstr>
      <vt:lpstr>Тема Office</vt:lpstr>
      <vt:lpstr>«Такие разные насекомые»</vt:lpstr>
      <vt:lpstr>Насекомые – древнейшие и самые многочисленные обитатели нашей планеты. </vt:lpstr>
      <vt:lpstr>Выставка  «Маленькие обитатели нашей планеты». </vt:lpstr>
      <vt:lpstr>С муравьишкой спешили домой  и спасали зайца от лисы.</vt:lpstr>
      <vt:lpstr>Базз и Руби рассказали нам о жизни пчелиного семейства. А потом мы отправились в опасное путешествие.</vt:lpstr>
      <vt:lpstr>Слушали песенку ветра с  Королевой пчёл. </vt:lpstr>
      <vt:lpstr>Закрепляли умения считать и сравнивать предметы, называть геометрические фигуры и цифры.</vt:lpstr>
      <vt:lpstr>Учились составлять задачи. </vt:lpstr>
      <vt:lpstr>Превращались в сороконожек.</vt:lpstr>
      <vt:lpstr>Презентация PowerPoint</vt:lpstr>
      <vt:lpstr> превращались в жуков</vt:lpstr>
      <vt:lpstr>превращались в стрекоз</vt:lpstr>
      <vt:lpstr>Играли в игру «Запасливые муравьи».</vt:lpstr>
      <vt:lpstr>Познавали мир насекомых через игру.</vt:lpstr>
      <vt:lpstr>Познавали мир насекомых через игру.</vt:lpstr>
      <vt:lpstr>Познавали мир насекомых через игру.</vt:lpstr>
      <vt:lpstr>Рисовали крошечку-красавицу - божью коровку</vt:lpstr>
      <vt:lpstr>«Божья коровка – крошечка-красавица»</vt:lpstr>
      <vt:lpstr>«Божья коровка – крошечка-красавица»</vt:lpstr>
      <vt:lpstr>«Божья коровка – крошечка-красавица»</vt:lpstr>
      <vt:lpstr>«Божья коровка – крошечка-красавица»</vt:lpstr>
      <vt:lpstr>Узнали о том, кто самый прожорливый из насекомых.</vt:lpstr>
      <vt:lpstr>Узнали о том, кто самый прожорливый из насекомых.</vt:lpstr>
      <vt:lpstr>Узнали о том, кто самый прожорливый из насекомых.</vt:lpstr>
      <vt:lpstr>Нас в любое время года Учит мудрая природа: Птицы учат пению. Паучок терпению. Пчелы в поле и в саду Обучают нас труду. И к тому же в их труде Все по справедливости. Отражение в воде Учит нас правдивости. Учит снег нас чистоте. Солнце учит доброте: Каждый день, зимой и летом, Дарит нас теплом и светом. И взамен ни у кого Не попросит ничего! У природы круглый год Обучаться нужно. Нас деревья всех пород, Весь большой лесной народ Учат крепкой дружбе. (В. Орлов)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Andrey Dolmatov</cp:lastModifiedBy>
  <cp:revision>91</cp:revision>
  <dcterms:created xsi:type="dcterms:W3CDTF">2022-04-28T06:25:25Z</dcterms:created>
  <dcterms:modified xsi:type="dcterms:W3CDTF">2022-05-01T14:00:17Z</dcterms:modified>
</cp:coreProperties>
</file>