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79" r:id="rId3"/>
    <p:sldId id="258" r:id="rId4"/>
    <p:sldId id="268" r:id="rId5"/>
    <p:sldId id="269" r:id="rId6"/>
    <p:sldId id="266" r:id="rId7"/>
    <p:sldId id="262" r:id="rId8"/>
    <p:sldId id="265" r:id="rId9"/>
    <p:sldId id="270" r:id="rId10"/>
    <p:sldId id="283" r:id="rId11"/>
    <p:sldId id="271" r:id="rId12"/>
    <p:sldId id="272" r:id="rId13"/>
    <p:sldId id="277" r:id="rId14"/>
    <p:sldId id="273" r:id="rId15"/>
    <p:sldId id="274" r:id="rId16"/>
    <p:sldId id="275" r:id="rId17"/>
    <p:sldId id="259" r:id="rId18"/>
    <p:sldId id="260" r:id="rId19"/>
    <p:sldId id="261" r:id="rId20"/>
    <p:sldId id="263" r:id="rId21"/>
    <p:sldId id="264" r:id="rId22"/>
    <p:sldId id="267" r:id="rId23"/>
    <p:sldId id="280" r:id="rId24"/>
    <p:sldId id="281" r:id="rId25"/>
    <p:sldId id="27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85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D:\&#1082;&#1072;&#1088;&#1090;&#1080;&#1085;&#1082;&#1080;%20&#1053;&#1040;&#1057;&#1045;&#1050;&#1054;&#1052;&#1067;&#1045;\daf91dac-9490-4a5b-8d1f-77154eac587d.mp4" TargetMode="External"/><Relationship Id="rId1" Type="http://schemas.microsoft.com/office/2007/relationships/media" Target="file:///D:\&#1082;&#1072;&#1088;&#1090;&#1080;&#1085;&#1082;&#1080;%20&#1053;&#1040;&#1057;&#1045;&#1050;&#1054;&#1052;&#1067;&#1045;\daf91dac-9490-4a5b-8d1f-77154eac587d.mp4" TargetMode="Externa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file:///D:\&#1082;&#1072;&#1088;&#1090;&#1080;&#1085;&#1082;&#1080;%20&#1053;&#1040;&#1057;&#1045;&#1050;&#1054;&#1052;&#1067;&#1045;\29f94b0d-6da1-4d20-a9e0-075f1f26bd3c.mp4" TargetMode="External"/><Relationship Id="rId1" Type="http://schemas.microsoft.com/office/2007/relationships/media" Target="file:///D:\&#1082;&#1072;&#1088;&#1090;&#1080;&#1085;&#1082;&#1080;%20&#1053;&#1040;&#1057;&#1045;&#1050;&#1054;&#1052;&#1067;&#1045;\29f94b0d-6da1-4d20-a9e0-075f1f26bd3c.mp4" TargetMode="Externa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file:///D:\&#1082;&#1072;&#1088;&#1090;&#1080;&#1085;&#1082;&#1080;%20&#1053;&#1040;&#1057;&#1045;&#1050;&#1054;&#1052;&#1067;&#1045;\7dfc812f-c469-4a52-b840-96fb71561ae7.mp4" TargetMode="External"/><Relationship Id="rId1" Type="http://schemas.microsoft.com/office/2007/relationships/media" Target="file:///D:\&#1082;&#1072;&#1088;&#1090;&#1080;&#1085;&#1082;&#1080;%20&#1053;&#1040;&#1057;&#1045;&#1050;&#1054;&#1052;&#1067;&#1045;\7dfc812f-c469-4a52-b840-96fb71561ae7.mp4" TargetMode="Externa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file:///D:\&#1082;&#1072;&#1088;&#1090;&#1080;&#1085;&#1082;&#1080;%20&#1053;&#1040;&#1057;&#1045;&#1050;&#1054;&#1052;&#1067;&#1045;\a7035c6f-9a20-40bf-b1a0-578961b9da76.mp4" TargetMode="External"/><Relationship Id="rId1" Type="http://schemas.microsoft.com/office/2007/relationships/media" Target="file:///D:\&#1082;&#1072;&#1088;&#1090;&#1080;&#1085;&#1082;&#1080;%20&#1053;&#1040;&#1057;&#1045;&#1050;&#1054;&#1052;&#1067;&#1045;\a7035c6f-9a20-40bf-b1a0-578961b9da76.mp4" TargetMode="Externa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file:///D:\&#1082;&#1072;&#1088;&#1090;&#1080;&#1085;&#1082;&#1080;%20&#1053;&#1040;&#1057;&#1045;&#1050;&#1054;&#1052;&#1067;&#1045;\8cc8b9cb-b6ad-45dc-a403-4479e0c57ad8.mp4" TargetMode="External"/><Relationship Id="rId1" Type="http://schemas.microsoft.com/office/2007/relationships/media" Target="file:///D:\&#1082;&#1072;&#1088;&#1090;&#1080;&#1085;&#1082;&#1080;%20&#1053;&#1040;&#1057;&#1045;&#1050;&#1054;&#1052;&#1067;&#1045;\8cc8b9cb-b6ad-45dc-a403-4479e0c57ad8.mp4" TargetMode="Externa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">
            <a:hlinkClick r:id="" action="ppaction://media"/>
            <a:extLst>
              <a:ext uri="{FF2B5EF4-FFF2-40B4-BE49-F238E27FC236}">
                <a16:creationId xmlns:a16="http://schemas.microsoft.com/office/drawing/2014/main" id="{CB9D26E5-B82A-5CDE-EE3B-AF7EC63C4F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C000"/>
                </a:solidFill>
                <a:latin typeface="Segoe Script" pitchFamily="34" charset="0"/>
              </a:rPr>
              <a:t>«Такие разные насекомые»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3" name="Рисунок 2" descr="одуванчики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1124744"/>
            <a:ext cx="8424936" cy="52565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7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af91dac-9490-4a5b-8d1f-77154eac587d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95536" y="332656"/>
            <a:ext cx="8496944" cy="59766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95000">
        <p15:prstTrans prst="peelOff"/>
      </p:transition>
    </mc:Choice>
    <mc:Fallback xmlns="">
      <p:transition spd="slow" advClick="0" advTm="9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21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600" dirty="0">
                <a:solidFill>
                  <a:srgbClr val="FFFF00"/>
                </a:solidFill>
                <a:latin typeface="Segoe Script" pitchFamily="34" charset="0"/>
              </a:rPr>
              <a:t> превращались в жуков</a:t>
            </a:r>
            <a:endParaRPr lang="ru-RU" sz="2600" dirty="0">
              <a:solidFill>
                <a:srgbClr val="FFFF00"/>
              </a:solidFill>
            </a:endParaRPr>
          </a:p>
        </p:txBody>
      </p:sp>
      <p:pic>
        <p:nvPicPr>
          <p:cNvPr id="4" name="29f94b0d-6da1-4d20-a9e0-075f1f26bd3c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95536" y="1196752"/>
            <a:ext cx="8280920" cy="52565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1000">
        <p15:prstTrans prst="peelOff"/>
      </p:transition>
    </mc:Choice>
    <mc:Fallback xmlns="">
      <p:transition spd="slow" advClick="0" advTm="2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01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1">
            <a:hlinkClick r:id="" action="ppaction://media"/>
            <a:extLst>
              <a:ext uri="{FF2B5EF4-FFF2-40B4-BE49-F238E27FC236}">
                <a16:creationId xmlns:a16="http://schemas.microsoft.com/office/drawing/2014/main" id="{A7F22709-35B4-CCB7-E24F-B556A2C9C1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600" dirty="0">
                <a:solidFill>
                  <a:srgbClr val="FFFF00"/>
                </a:solidFill>
                <a:latin typeface="Segoe Script" pitchFamily="34" charset="0"/>
              </a:rPr>
              <a:t>превращались в стрекоз</a:t>
            </a:r>
            <a:endParaRPr lang="ru-RU" sz="2600" dirty="0">
              <a:solidFill>
                <a:srgbClr val="FFFF00"/>
              </a:solidFill>
            </a:endParaRPr>
          </a:p>
        </p:txBody>
      </p:sp>
      <p:pic>
        <p:nvPicPr>
          <p:cNvPr id="3" name="Рисунок 2" descr="одуванчики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-540000">
            <a:off x="491477" y="1505392"/>
            <a:ext cx="6240000" cy="46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одуванчики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300000">
            <a:off x="2252656" y="1327897"/>
            <a:ext cx="6528000" cy="489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бабочка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79297" y="4270928"/>
            <a:ext cx="2964703" cy="25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8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600" dirty="0">
                <a:solidFill>
                  <a:srgbClr val="FFFF00"/>
                </a:solidFill>
                <a:latin typeface="Segoe Script" pitchFamily="34" charset="0"/>
              </a:rPr>
              <a:t>Играли в игру «Запасливые муравьи».</a:t>
            </a:r>
            <a:endParaRPr lang="ru-RU" sz="2600" dirty="0">
              <a:solidFill>
                <a:srgbClr val="FFFF00"/>
              </a:solidFill>
            </a:endParaRPr>
          </a:p>
        </p:txBody>
      </p:sp>
      <p:pic>
        <p:nvPicPr>
          <p:cNvPr id="4" name="7dfc812f-c469-4a52-b840-96fb71561ae7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683568" y="1484784"/>
            <a:ext cx="7776864" cy="48965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2000">
        <p15:prstTrans prst="peelOff"/>
      </p:transition>
    </mc:Choice>
    <mc:Fallback xmlns="">
      <p:transition spd="slow" advClick="0" advTm="2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1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гры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700000">
            <a:off x="3623637" y="1274708"/>
            <a:ext cx="4815563" cy="5400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600" dirty="0">
                <a:solidFill>
                  <a:srgbClr val="FFFF00"/>
                </a:solidFill>
                <a:latin typeface="Segoe Script" pitchFamily="34" charset="0"/>
              </a:rPr>
              <a:t>Познавали мир насекомых через игру.</a:t>
            </a:r>
            <a:endParaRPr lang="ru-RU" sz="2600" dirty="0">
              <a:solidFill>
                <a:srgbClr val="FFFF00"/>
              </a:solidFill>
            </a:endParaRPr>
          </a:p>
        </p:txBody>
      </p:sp>
      <p:pic>
        <p:nvPicPr>
          <p:cNvPr id="3" name="Рисунок 2" descr="одуванчик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5840000">
            <a:off x="294200" y="1442105"/>
            <a:ext cx="4954673" cy="4752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бабочк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86612" y="4257232"/>
            <a:ext cx="2964703" cy="25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1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дуванчи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240000">
            <a:off x="213506" y="1274758"/>
            <a:ext cx="5856000" cy="4392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игры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700000">
            <a:off x="4461067" y="2234955"/>
            <a:ext cx="4815563" cy="36116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600" dirty="0">
                <a:solidFill>
                  <a:srgbClr val="FFFF00"/>
                </a:solidFill>
                <a:latin typeface="Segoe Script" pitchFamily="34" charset="0"/>
              </a:rPr>
              <a:t>Познавали мир насекомых через игру.</a:t>
            </a:r>
            <a:endParaRPr lang="ru-RU" sz="2600" dirty="0">
              <a:solidFill>
                <a:srgbClr val="FFFF00"/>
              </a:solidFill>
            </a:endParaRPr>
          </a:p>
        </p:txBody>
      </p:sp>
      <p:pic>
        <p:nvPicPr>
          <p:cNvPr id="5" name="Рисунок 4" descr="бабочк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78227" y="4319241"/>
            <a:ext cx="2964703" cy="25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дуванчи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240000">
            <a:off x="376860" y="1482220"/>
            <a:ext cx="5692197" cy="4392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игры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700000">
            <a:off x="4533076" y="2162947"/>
            <a:ext cx="4815562" cy="36116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600" dirty="0">
                <a:solidFill>
                  <a:srgbClr val="FFFF00"/>
                </a:solidFill>
                <a:latin typeface="Segoe Script" pitchFamily="34" charset="0"/>
              </a:rPr>
              <a:t>Познавали мир насекомых через игру.</a:t>
            </a:r>
            <a:endParaRPr lang="ru-RU" sz="2600" dirty="0">
              <a:solidFill>
                <a:srgbClr val="FFFF00"/>
              </a:solidFill>
            </a:endParaRPr>
          </a:p>
        </p:txBody>
      </p:sp>
      <p:pic>
        <p:nvPicPr>
          <p:cNvPr id="5" name="Рисунок 4" descr="бабочк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03202" y="4220815"/>
            <a:ext cx="2964703" cy="25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C000"/>
                </a:solidFill>
                <a:latin typeface="Segoe Script" pitchFamily="34" charset="0"/>
              </a:rPr>
              <a:t>Рисовали крошечку-красавицу - божью коровку</a:t>
            </a:r>
            <a:endParaRPr lang="ru-RU" sz="3200" dirty="0">
              <a:solidFill>
                <a:srgbClr val="FFC000"/>
              </a:solidFill>
            </a:endParaRPr>
          </a:p>
        </p:txBody>
      </p:sp>
      <p:pic>
        <p:nvPicPr>
          <p:cNvPr id="3" name="Рисунок 2" descr="одуванчи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412776"/>
            <a:ext cx="7008778" cy="52565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IMG_00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1412776"/>
            <a:ext cx="7128024" cy="5256584"/>
          </a:xfrm>
          <a:prstGeom prst="rect">
            <a:avLst/>
          </a:prstGeom>
        </p:spPr>
      </p:pic>
      <p:pic>
        <p:nvPicPr>
          <p:cNvPr id="5" name="Рисунок 4" descr="бабочк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00466" y="4338000"/>
            <a:ext cx="2964703" cy="25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600" dirty="0">
                <a:solidFill>
                  <a:srgbClr val="FFC000"/>
                </a:solidFill>
                <a:latin typeface="Segoe Script" pitchFamily="34" charset="0"/>
              </a:rPr>
              <a:t>«Божья коровка – крошечка-красавица»</a:t>
            </a:r>
            <a:endParaRPr lang="ru-RU" sz="2600" dirty="0">
              <a:solidFill>
                <a:srgbClr val="FFC000"/>
              </a:solidFill>
            </a:endParaRPr>
          </a:p>
        </p:txBody>
      </p:sp>
      <p:pic>
        <p:nvPicPr>
          <p:cNvPr id="3" name="Рисунок 2" descr="одуванчи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196752"/>
            <a:ext cx="7008777" cy="52565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IMG_00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1196752"/>
            <a:ext cx="7008000" cy="525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бабочк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70200" y="4332917"/>
            <a:ext cx="2964703" cy="25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1">
            <a:hlinkClick r:id="" action="ppaction://media"/>
            <a:extLst>
              <a:ext uri="{FF2B5EF4-FFF2-40B4-BE49-F238E27FC236}">
                <a16:creationId xmlns:a16="http://schemas.microsoft.com/office/drawing/2014/main" id="{B677D810-5239-726A-E50E-E661DCA27A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600" dirty="0">
                <a:solidFill>
                  <a:srgbClr val="FFC000"/>
                </a:solidFill>
                <a:latin typeface="Segoe Script" pitchFamily="34" charset="0"/>
              </a:rPr>
              <a:t>«Божья коровка – крошечка-красавица»</a:t>
            </a:r>
            <a:endParaRPr lang="ru-RU" sz="2600" dirty="0">
              <a:solidFill>
                <a:srgbClr val="FFC000"/>
              </a:solidFill>
            </a:endParaRPr>
          </a:p>
        </p:txBody>
      </p:sp>
      <p:pic>
        <p:nvPicPr>
          <p:cNvPr id="3" name="Рисунок 2" descr="одуванчики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584" y="1196752"/>
            <a:ext cx="7008777" cy="52565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IMG_001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7584" y="1196752"/>
            <a:ext cx="7056000" cy="5292000"/>
          </a:xfrm>
          <a:prstGeom prst="rect">
            <a:avLst/>
          </a:prstGeom>
        </p:spPr>
      </p:pic>
      <p:pic>
        <p:nvPicPr>
          <p:cNvPr id="5" name="Рисунок 4" descr="бабочка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79297" y="4338000"/>
            <a:ext cx="2964703" cy="25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5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440159"/>
          </a:xfrm>
        </p:spPr>
        <p:txBody>
          <a:bodyPr>
            <a:noAutofit/>
          </a:bodyPr>
          <a:lstStyle/>
          <a:p>
            <a:r>
              <a:rPr lang="ru-RU" sz="3000" dirty="0">
                <a:solidFill>
                  <a:srgbClr val="FFC000"/>
                </a:solidFill>
                <a:latin typeface="Segoe Script" pitchFamily="34" charset="0"/>
              </a:rPr>
              <a:t>Насекомые – древнейшие и самые многочисленные обитатели нашей планеты. </a:t>
            </a:r>
            <a:endParaRPr lang="ru-RU" sz="3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772816"/>
            <a:ext cx="8568952" cy="46085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  <a:t>Когда в душистом сосняке присядешь летом на пеньке,</a:t>
            </a:r>
            <a:b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  <a:t>Внимательно всмотрись вокруг –</a:t>
            </a:r>
            <a:b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  <a:t>Ты многое заметишь, друг!</a:t>
            </a:r>
            <a:b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  <a:t>Личинку тащит муравей,</a:t>
            </a:r>
            <a:b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  <a:t>Спешит куда-то меж корней большой сосны.</a:t>
            </a:r>
            <a:b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  <a:t>На толстый сук уселся золотистый жук.</a:t>
            </a:r>
            <a:b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  <a:t>Порхает лёгкий мотылёк,</a:t>
            </a:r>
            <a:b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  <a:t>Пьёт хоботком душистый сок,</a:t>
            </a:r>
            <a:b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  <a:t>И собирает мёд пчела.</a:t>
            </a:r>
            <a:b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  <a:t>Все заняты, у всех дела.</a:t>
            </a:r>
            <a:b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  <a:t>Мой друг, внимательно вглядись,</a:t>
            </a:r>
            <a:b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</a:br>
            <a:r>
              <a:rPr lang="ru-RU" sz="2000" b="1" dirty="0">
                <a:solidFill>
                  <a:schemeClr val="tx1"/>
                </a:solidFill>
                <a:latin typeface="Segoe Script" pitchFamily="34" charset="0"/>
              </a:rPr>
              <a:t>Волшебную увидишь жизнь!</a:t>
            </a:r>
          </a:p>
        </p:txBody>
      </p:sp>
      <p:pic>
        <p:nvPicPr>
          <p:cNvPr id="4" name="Рисунок 3" descr="бабочка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79297" y="4221088"/>
            <a:ext cx="2964703" cy="25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4000">
        <p15:prstTrans prst="peelOff"/>
      </p:transition>
    </mc:Choice>
    <mc:Fallback xmlns="">
      <p:transition spd="slow" advClick="0" advTm="2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5" presetClass="entr" presetSubtype="0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600" dirty="0">
                <a:solidFill>
                  <a:srgbClr val="FFC000"/>
                </a:solidFill>
                <a:latin typeface="Segoe Script" pitchFamily="34" charset="0"/>
              </a:rPr>
              <a:t>«Божья коровка – крошечка-красавица»</a:t>
            </a:r>
            <a:endParaRPr lang="ru-RU" sz="2600" dirty="0">
              <a:solidFill>
                <a:srgbClr val="FFC000"/>
              </a:solidFill>
            </a:endParaRPr>
          </a:p>
        </p:txBody>
      </p:sp>
      <p:pic>
        <p:nvPicPr>
          <p:cNvPr id="3" name="Рисунок 2" descr="одуванчи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268760"/>
            <a:ext cx="7008776" cy="52565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IMG_00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1268760"/>
            <a:ext cx="7056000" cy="5292000"/>
          </a:xfrm>
          <a:prstGeom prst="rect">
            <a:avLst/>
          </a:prstGeom>
        </p:spPr>
      </p:pic>
      <p:pic>
        <p:nvPicPr>
          <p:cNvPr id="5" name="Рисунок 4" descr="бабочк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79297" y="4329240"/>
            <a:ext cx="2964703" cy="25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600" dirty="0">
                <a:solidFill>
                  <a:srgbClr val="FFC000"/>
                </a:solidFill>
                <a:latin typeface="Segoe Script" pitchFamily="34" charset="0"/>
              </a:rPr>
              <a:t>«Божья коровка – крошечка-красавица»</a:t>
            </a:r>
            <a:endParaRPr lang="ru-RU" sz="2600" dirty="0">
              <a:solidFill>
                <a:srgbClr val="FFC000"/>
              </a:solidFill>
            </a:endParaRPr>
          </a:p>
        </p:txBody>
      </p:sp>
      <p:pic>
        <p:nvPicPr>
          <p:cNvPr id="3" name="Рисунок 2" descr="одуванчи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124744"/>
            <a:ext cx="7008776" cy="52565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IMG_00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124744"/>
            <a:ext cx="7056000" cy="5292000"/>
          </a:xfrm>
          <a:prstGeom prst="rect">
            <a:avLst/>
          </a:prstGeom>
        </p:spPr>
      </p:pic>
      <p:pic>
        <p:nvPicPr>
          <p:cNvPr id="5" name="Рисунок 4" descr="бабочк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79297" y="4366275"/>
            <a:ext cx="2964703" cy="25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600" dirty="0">
                <a:solidFill>
                  <a:srgbClr val="FFC000"/>
                </a:solidFill>
                <a:latin typeface="Segoe Script" pitchFamily="34" charset="0"/>
              </a:rPr>
              <a:t>Узнали о том, кто самый прожорливый из насекомых.</a:t>
            </a:r>
          </a:p>
        </p:txBody>
      </p:sp>
      <p:pic>
        <p:nvPicPr>
          <p:cNvPr id="3" name="Рисунок 2" descr="одуванчи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1340768"/>
            <a:ext cx="6720000" cy="504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IMG_00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1340768"/>
            <a:ext cx="6720000" cy="5040000"/>
          </a:xfrm>
          <a:prstGeom prst="rect">
            <a:avLst/>
          </a:prstGeom>
        </p:spPr>
      </p:pic>
      <p:pic>
        <p:nvPicPr>
          <p:cNvPr id="6" name="Рисунок 5" descr="IMG_00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1340768"/>
            <a:ext cx="6720000" cy="5040000"/>
          </a:xfrm>
          <a:prstGeom prst="rect">
            <a:avLst/>
          </a:prstGeom>
        </p:spPr>
      </p:pic>
      <p:pic>
        <p:nvPicPr>
          <p:cNvPr id="5" name="Рисунок 4" descr="бабочка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79297" y="4257232"/>
            <a:ext cx="2964703" cy="25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600" dirty="0">
                <a:solidFill>
                  <a:srgbClr val="FFC000"/>
                </a:solidFill>
                <a:latin typeface="Segoe Script" pitchFamily="34" charset="0"/>
              </a:rPr>
              <a:t>Узнали о том, кто самый прожорливый из насекомых.</a:t>
            </a:r>
          </a:p>
        </p:txBody>
      </p:sp>
      <p:pic>
        <p:nvPicPr>
          <p:cNvPr id="3" name="Рисунок 2" descr="одуванчи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1340768"/>
            <a:ext cx="6720000" cy="504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IMG_00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196752"/>
            <a:ext cx="6720000" cy="5112568"/>
          </a:xfrm>
          <a:prstGeom prst="rect">
            <a:avLst/>
          </a:prstGeom>
        </p:spPr>
      </p:pic>
      <p:pic>
        <p:nvPicPr>
          <p:cNvPr id="4" name="Рисунок 3" descr="IMG_00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1196752"/>
            <a:ext cx="6840760" cy="5328592"/>
          </a:xfrm>
          <a:prstGeom prst="rect">
            <a:avLst/>
          </a:prstGeom>
        </p:spPr>
      </p:pic>
      <p:pic>
        <p:nvPicPr>
          <p:cNvPr id="5" name="Рисунок 4" descr="бабочка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45048" y="4338000"/>
            <a:ext cx="2964703" cy="25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600" dirty="0">
                <a:solidFill>
                  <a:srgbClr val="FFC000"/>
                </a:solidFill>
                <a:latin typeface="Segoe Script" pitchFamily="34" charset="0"/>
              </a:rPr>
              <a:t>Узнали о том, кто самый прожорливый из насекомых.</a:t>
            </a:r>
          </a:p>
        </p:txBody>
      </p:sp>
      <p:pic>
        <p:nvPicPr>
          <p:cNvPr id="4" name="Рисунок 3" descr="IMG_00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340768"/>
            <a:ext cx="6720000" cy="5040000"/>
          </a:xfrm>
          <a:prstGeom prst="rect">
            <a:avLst/>
          </a:prstGeom>
        </p:spPr>
      </p:pic>
      <p:pic>
        <p:nvPicPr>
          <p:cNvPr id="6" name="Рисунок 5" descr="IMG_00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1340768"/>
            <a:ext cx="6720000" cy="5040000"/>
          </a:xfrm>
          <a:prstGeom prst="rect">
            <a:avLst/>
          </a:prstGeom>
        </p:spPr>
      </p:pic>
      <p:pic>
        <p:nvPicPr>
          <p:cNvPr id="7" name="Рисунок 6" descr="IMG_00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1340768"/>
            <a:ext cx="6720000" cy="5040000"/>
          </a:xfrm>
          <a:prstGeom prst="rect">
            <a:avLst/>
          </a:prstGeom>
        </p:spPr>
      </p:pic>
      <p:pic>
        <p:nvPicPr>
          <p:cNvPr id="5" name="Рисунок 4" descr="бабочка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67109" y="4338000"/>
            <a:ext cx="2964703" cy="25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0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луг с бабочкам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260648"/>
            <a:ext cx="5544616" cy="6408712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  <a:t>Нас в любое время года</a:t>
            </a:r>
            <a:b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</a:br>
            <a: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  <a:t>Учит мудрая природа:</a:t>
            </a:r>
            <a:b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</a:br>
            <a: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  <a:t>Птицы учат пению.</a:t>
            </a:r>
            <a:b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</a:br>
            <a: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  <a:t>Паучок терпению.</a:t>
            </a:r>
            <a:b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</a:br>
            <a: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  <a:t>Пчелы в поле и в саду</a:t>
            </a:r>
            <a:b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</a:br>
            <a: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  <a:t>Обучают нас труду.</a:t>
            </a:r>
            <a:b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</a:br>
            <a: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  <a:t>И к тому же в их труде</a:t>
            </a:r>
            <a:b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</a:br>
            <a: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  <a:t>Все по справедливости.</a:t>
            </a:r>
            <a:b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</a:br>
            <a: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  <a:t>Отражение в воде</a:t>
            </a:r>
            <a:b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</a:br>
            <a: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  <a:t>Учит нас правдивости.</a:t>
            </a:r>
            <a:b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</a:br>
            <a: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  <a:t>Учит снег нас чистоте.</a:t>
            </a:r>
            <a:b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</a:br>
            <a: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  <a:t>Солнце учит доброте:</a:t>
            </a:r>
            <a:b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</a:br>
            <a: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  <a:t>Каждый день, зимой и летом,</a:t>
            </a:r>
            <a:b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</a:br>
            <a: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  <a:t>Дарит нас теплом и светом.</a:t>
            </a:r>
            <a:b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</a:br>
            <a: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  <a:t>И взамен ни у кого</a:t>
            </a:r>
            <a:b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</a:br>
            <a: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  <a:t>Не попросит ничего!</a:t>
            </a:r>
            <a:b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</a:br>
            <a: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  <a:t>У природы круглый год</a:t>
            </a:r>
            <a:b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</a:br>
            <a: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  <a:t>Обучаться нужно.</a:t>
            </a:r>
            <a:b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</a:br>
            <a: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  <a:t>Нас деревья всех пород,</a:t>
            </a:r>
            <a:b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</a:br>
            <a: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  <a:t>Весь большой лесной народ</a:t>
            </a:r>
            <a:b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</a:br>
            <a: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  <a:t>Учат крепкой дружбе.</a:t>
            </a:r>
            <a:br>
              <a:rPr lang="ru-RU" sz="1800" b="1" dirty="0">
                <a:solidFill>
                  <a:srgbClr val="002060"/>
                </a:solidFill>
                <a:latin typeface="Segoe Script" pitchFamily="34" charset="0"/>
              </a:rPr>
            </a:br>
            <a:r>
              <a:rPr lang="ru-RU" sz="1800" b="1" i="1" dirty="0">
                <a:solidFill>
                  <a:srgbClr val="002060"/>
                </a:solidFill>
                <a:latin typeface="Segoe Script" pitchFamily="34" charset="0"/>
              </a:rPr>
              <a:t>(В. Орлов)</a:t>
            </a:r>
            <a:br>
              <a:rPr lang="ru-RU" sz="1600" dirty="0">
                <a:latin typeface="Segoe Script" pitchFamily="34" charset="0"/>
              </a:rPr>
            </a:br>
            <a:endParaRPr lang="ru-RU" sz="1600" dirty="0">
              <a:latin typeface="Segoe Script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5000">
        <p15:prstTrans prst="peelOff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0" presetClass="exit" presetSubtype="0" fill="hold" grpId="1" nodeType="afterEffect">
                                  <p:stCondLst>
                                    <p:cond delay="3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FFC000"/>
                </a:solidFill>
                <a:latin typeface="Segoe Script" pitchFamily="34" charset="0"/>
              </a:rPr>
              <a:t>Выставка </a:t>
            </a:r>
            <a:br>
              <a:rPr lang="ru-RU" sz="2800" dirty="0">
                <a:solidFill>
                  <a:srgbClr val="FFC000"/>
                </a:solidFill>
                <a:latin typeface="Segoe Script" pitchFamily="34" charset="0"/>
              </a:rPr>
            </a:br>
            <a:r>
              <a:rPr lang="ru-RU" sz="2800" dirty="0">
                <a:solidFill>
                  <a:srgbClr val="FFC000"/>
                </a:solidFill>
                <a:latin typeface="Segoe Script" pitchFamily="34" charset="0"/>
              </a:rPr>
              <a:t>«Маленькие обитатели нашей планеты».</a:t>
            </a:r>
            <a:r>
              <a:rPr lang="ru-RU" sz="3000" dirty="0">
                <a:solidFill>
                  <a:srgbClr val="FFC000"/>
                </a:solidFill>
                <a:latin typeface="Segoe Script" pitchFamily="34" charset="0"/>
              </a:rPr>
              <a:t> </a:t>
            </a:r>
            <a:endParaRPr lang="ru-RU" sz="3000" dirty="0">
              <a:solidFill>
                <a:srgbClr val="FFC000"/>
              </a:solidFill>
            </a:endParaRPr>
          </a:p>
        </p:txBody>
      </p:sp>
      <p:pic>
        <p:nvPicPr>
          <p:cNvPr id="3" name="Рисунок 2" descr="одуванчи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412776"/>
            <a:ext cx="7008778" cy="52565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выставка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1412776"/>
            <a:ext cx="5748337" cy="5184576"/>
          </a:xfrm>
          <a:prstGeom prst="rect">
            <a:avLst/>
          </a:prstGeom>
        </p:spPr>
      </p:pic>
      <p:pic>
        <p:nvPicPr>
          <p:cNvPr id="5" name="Рисунок 4" descr="бабочк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72579" y="4308121"/>
            <a:ext cx="2964703" cy="25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1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600"/>
                            </p:stCondLst>
                            <p:childTnLst>
                              <p:par>
                                <p:cTn id="1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>
                <a:solidFill>
                  <a:srgbClr val="FFC000"/>
                </a:solidFill>
                <a:latin typeface="Segoe Script" pitchFamily="34" charset="0"/>
              </a:rPr>
              <a:t>С муравьишкой спешили домой  и спасали зайца от лисы.</a:t>
            </a:r>
            <a:endParaRPr lang="ru-RU" sz="3000" dirty="0">
              <a:solidFill>
                <a:srgbClr val="FFC000"/>
              </a:solidFill>
            </a:endParaRPr>
          </a:p>
        </p:txBody>
      </p:sp>
      <p:pic>
        <p:nvPicPr>
          <p:cNvPr id="3" name="Рисунок 2" descr="одуванчи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360000">
            <a:off x="4604771" y="1534278"/>
            <a:ext cx="3962890" cy="496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под грибо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-300000">
            <a:off x="392278" y="1488433"/>
            <a:ext cx="3608575" cy="504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бабочк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79297" y="4257232"/>
            <a:ext cx="2964703" cy="25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15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000" dirty="0">
                <a:solidFill>
                  <a:srgbClr val="FFC000"/>
                </a:solidFill>
                <a:latin typeface="Segoe Script" pitchFamily="34" charset="0"/>
              </a:rPr>
              <a:t>Базз и Руби рассказали нам о жизни пчелиного семейства. А потом мы отправились в опасное путешествие.</a:t>
            </a:r>
            <a:endParaRPr lang="ru-RU" sz="3000" dirty="0">
              <a:solidFill>
                <a:srgbClr val="FFC000"/>
              </a:solidFill>
            </a:endParaRPr>
          </a:p>
        </p:txBody>
      </p:sp>
      <p:pic>
        <p:nvPicPr>
          <p:cNvPr id="3" name="Рисунок 2" descr="одуванчи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360000">
            <a:off x="3703783" y="1881792"/>
            <a:ext cx="5067043" cy="432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под грибо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-300000">
            <a:off x="392278" y="1597897"/>
            <a:ext cx="3608575" cy="48210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бабочк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79297" y="4338000"/>
            <a:ext cx="2964703" cy="25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5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>
                <a:solidFill>
                  <a:srgbClr val="FFC000"/>
                </a:solidFill>
                <a:latin typeface="Segoe Script" pitchFamily="34" charset="0"/>
              </a:rPr>
              <a:t>Слушали песенку ветра с </a:t>
            </a:r>
            <a:br>
              <a:rPr lang="ru-RU" sz="3000" dirty="0">
                <a:solidFill>
                  <a:srgbClr val="FFC000"/>
                </a:solidFill>
                <a:latin typeface="Segoe Script" pitchFamily="34" charset="0"/>
              </a:rPr>
            </a:br>
            <a:r>
              <a:rPr lang="ru-RU" sz="3000" dirty="0">
                <a:solidFill>
                  <a:srgbClr val="FFC000"/>
                </a:solidFill>
                <a:latin typeface="Segoe Script" pitchFamily="34" charset="0"/>
              </a:rPr>
              <a:t>Королевой пчёл. </a:t>
            </a:r>
            <a:endParaRPr lang="ru-RU" sz="3000" dirty="0">
              <a:solidFill>
                <a:srgbClr val="FFC000"/>
              </a:solidFill>
            </a:endParaRPr>
          </a:p>
        </p:txBody>
      </p:sp>
      <p:pic>
        <p:nvPicPr>
          <p:cNvPr id="3" name="Рисунок 2" descr="одуванчи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340768"/>
            <a:ext cx="7008778" cy="52565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бабочка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79297" y="4338000"/>
            <a:ext cx="2964703" cy="25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600" dirty="0">
                <a:solidFill>
                  <a:srgbClr val="FFFF00"/>
                </a:solidFill>
                <a:latin typeface="Segoe Script" pitchFamily="34" charset="0"/>
              </a:rPr>
              <a:t>Закрепляли умения считать и сравнивать предметы, называть геометрические фигуры и цифры.</a:t>
            </a:r>
            <a:endParaRPr lang="ru-RU" sz="2600" dirty="0">
              <a:solidFill>
                <a:srgbClr val="FFFF00"/>
              </a:solidFill>
            </a:endParaRPr>
          </a:p>
        </p:txBody>
      </p:sp>
      <p:pic>
        <p:nvPicPr>
          <p:cNvPr id="3" name="Рисунок 2" descr="одуванчи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412776"/>
            <a:ext cx="7008778" cy="52565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IMG_006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412776"/>
            <a:ext cx="7152000" cy="5291992"/>
          </a:xfrm>
          <a:prstGeom prst="rect">
            <a:avLst/>
          </a:prstGeom>
        </p:spPr>
      </p:pic>
      <p:pic>
        <p:nvPicPr>
          <p:cNvPr id="4" name="Рисунок 3" descr="бабочк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79297" y="4321976"/>
            <a:ext cx="2964703" cy="25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FFC000"/>
                </a:solidFill>
                <a:latin typeface="Segoe Script" pitchFamily="34" charset="0"/>
              </a:rPr>
              <a:t>Учились составлять задачи. </a:t>
            </a:r>
            <a:endParaRPr lang="ru-RU" sz="3600" dirty="0">
              <a:solidFill>
                <a:srgbClr val="FFC000"/>
              </a:solidFill>
            </a:endParaRPr>
          </a:p>
        </p:txBody>
      </p:sp>
      <p:pic>
        <p:nvPicPr>
          <p:cNvPr id="5" name="a7035c6f-9a20-40bf-b1a0-578961b9da76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647564" y="1196752"/>
            <a:ext cx="7848872" cy="50405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1000">
        <p15:prstTrans prst="peelOff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59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8cc8b9cb-b6ad-45dc-a403-4479e0c57ad8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611560" y="1340768"/>
            <a:ext cx="7920880" cy="51125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600" dirty="0">
                <a:solidFill>
                  <a:srgbClr val="FFFF00"/>
                </a:solidFill>
                <a:latin typeface="Segoe Script" pitchFamily="34" charset="0"/>
              </a:rPr>
              <a:t>Превращались в сороконожек.</a:t>
            </a:r>
            <a:endParaRPr lang="ru-RU" sz="2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5000">
        <p15:prstTrans prst="peelOff"/>
      </p:transition>
    </mc:Choice>
    <mc:Fallback xmlns="">
      <p:transition spd="slow" advClick="0" advTm="2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6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687</TotalTime>
  <Words>372</Words>
  <Application>Microsoft Office PowerPoint</Application>
  <PresentationFormat>Экран (4:3)</PresentationFormat>
  <Paragraphs>25</Paragraphs>
  <Slides>25</Slides>
  <Notes>0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Segoe Script</vt:lpstr>
      <vt:lpstr>Тема Office</vt:lpstr>
      <vt:lpstr>«Такие разные насекомые»</vt:lpstr>
      <vt:lpstr>Насекомые – древнейшие и самые многочисленные обитатели нашей планеты. </vt:lpstr>
      <vt:lpstr>Выставка  «Маленькие обитатели нашей планеты». </vt:lpstr>
      <vt:lpstr>С муравьишкой спешили домой  и спасали зайца от лисы.</vt:lpstr>
      <vt:lpstr>Базз и Руби рассказали нам о жизни пчелиного семейства. А потом мы отправились в опасное путешествие.</vt:lpstr>
      <vt:lpstr>Слушали песенку ветра с  Королевой пчёл. </vt:lpstr>
      <vt:lpstr>Закрепляли умения считать и сравнивать предметы, называть геометрические фигуры и цифры.</vt:lpstr>
      <vt:lpstr>Учились составлять задачи. </vt:lpstr>
      <vt:lpstr>Превращались в сороконожек.</vt:lpstr>
      <vt:lpstr>Презентация PowerPoint</vt:lpstr>
      <vt:lpstr> превращались в жуков</vt:lpstr>
      <vt:lpstr>превращались в стрекоз</vt:lpstr>
      <vt:lpstr>Играли в игру «Запасливые муравьи».</vt:lpstr>
      <vt:lpstr>Познавали мир насекомых через игру.</vt:lpstr>
      <vt:lpstr>Познавали мир насекомых через игру.</vt:lpstr>
      <vt:lpstr>Познавали мир насекомых через игру.</vt:lpstr>
      <vt:lpstr>Рисовали крошечку-красавицу - божью коровку</vt:lpstr>
      <vt:lpstr>«Божья коровка – крошечка-красавица»</vt:lpstr>
      <vt:lpstr>«Божья коровка – крошечка-красавица»</vt:lpstr>
      <vt:lpstr>«Божья коровка – крошечка-красавица»</vt:lpstr>
      <vt:lpstr>«Божья коровка – крошечка-красавица»</vt:lpstr>
      <vt:lpstr>Узнали о том, кто самый прожорливый из насекомых.</vt:lpstr>
      <vt:lpstr>Узнали о том, кто самый прожорливый из насекомых.</vt:lpstr>
      <vt:lpstr>Узнали о том, кто самый прожорливый из насекомых.</vt:lpstr>
      <vt:lpstr>Нас в любое время года Учит мудрая природа: Птицы учат пению. Паучок терпению. Пчелы в поле и в саду Обучают нас труду. И к тому же в их труде Все по справедливости. Отражение в воде Учит нас правдивости. Учит снег нас чистоте. Солнце учит доброте: Каждый день, зимой и летом, Дарит нас теплом и светом. И взамен ни у кого Не попросит ничего! У природы круглый год Обучаться нужно. Нас деревья всех пород, Весь большой лесной народ Учат крепкой дружбе. (В. Орлов)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Andrey Dolmatov</cp:lastModifiedBy>
  <cp:revision>91</cp:revision>
  <dcterms:created xsi:type="dcterms:W3CDTF">2022-04-28T06:25:25Z</dcterms:created>
  <dcterms:modified xsi:type="dcterms:W3CDTF">2022-05-01T14:00:17Z</dcterms:modified>
</cp:coreProperties>
</file>