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70" r:id="rId10"/>
    <p:sldId id="271" r:id="rId11"/>
    <p:sldId id="272" r:id="rId12"/>
    <p:sldId id="276" r:id="rId13"/>
    <p:sldId id="273" r:id="rId14"/>
    <p:sldId id="277" r:id="rId15"/>
    <p:sldId id="279" r:id="rId16"/>
    <p:sldId id="280" r:id="rId17"/>
    <p:sldId id="282" r:id="rId18"/>
    <p:sldId id="284" r:id="rId19"/>
    <p:sldId id="285" r:id="rId20"/>
    <p:sldId id="286" r:id="rId21"/>
    <p:sldId id="287" r:id="rId22"/>
    <p:sldId id="30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CC0"/>
    <a:srgbClr val="FF66CC"/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52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gif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gif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4320480" cy="1470025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Профессия -</a:t>
            </a:r>
            <a:b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фермер</a:t>
            </a:r>
          </a:p>
        </p:txBody>
      </p:sp>
      <p:pic>
        <p:nvPicPr>
          <p:cNvPr id="6" name="Рисунок 5" descr="Фермер"/>
          <p:cNvPicPr/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7456" y="548680"/>
            <a:ext cx="48965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2" y="4437063"/>
            <a:ext cx="6984627" cy="1752600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выполнила: Долматова О.А.</a:t>
            </a:r>
          </a:p>
          <a:p>
            <a:endParaRPr lang="en-US" sz="1600" b="1" dirty="0">
              <a:solidFill>
                <a:schemeClr val="accent2">
                  <a:lumMod val="50000"/>
                </a:schemeClr>
              </a:solidFill>
              <a:latin typeface="Broadway BT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76672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Козы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дают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молоко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своеобразного вкуса, имеющее целебные свойства. </a:t>
            </a:r>
          </a:p>
        </p:txBody>
      </p:sp>
      <p:pic>
        <p:nvPicPr>
          <p:cNvPr id="2050" name="Picture 2" descr="C:\Users\PC\Desktop\ферма\козы 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7300021" cy="4703128"/>
          </a:xfrm>
          <a:prstGeom prst="rect">
            <a:avLst/>
          </a:prstGeom>
          <a:noFill/>
        </p:spPr>
      </p:pic>
      <p:pic>
        <p:nvPicPr>
          <p:cNvPr id="4" name="Picture 1" descr="G:\клипарты\дикие и домашние животные клипарт - 00 r356\1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2184424" cy="1636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548680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Козий пух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исключительно тонкий, мягкий и шелковистый. Из него вяжут очень тонкие, но удивительно теплые вещи.</a:t>
            </a:r>
          </a:p>
        </p:txBody>
      </p:sp>
      <p:pic>
        <p:nvPicPr>
          <p:cNvPr id="1026" name="Picture 2" descr="C:\Users\PC\Desktop\ферма\Заанинские козы на ферме. Козы Зааненской пород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16" y="1628800"/>
            <a:ext cx="6809012" cy="4536504"/>
          </a:xfrm>
          <a:prstGeom prst="rect">
            <a:avLst/>
          </a:prstGeom>
          <a:noFill/>
        </p:spPr>
      </p:pic>
      <p:pic>
        <p:nvPicPr>
          <p:cNvPr id="33793" name="Picture 1" descr="G:\клипарты\дикие и домашние животные клипарт - 00 r356\1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869160"/>
            <a:ext cx="2184424" cy="1636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Разведение мелкого рогатого скота (козы и овцы).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PC\Desktop\ферма\овц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30923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5208" y="620688"/>
            <a:ext cx="71287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Овцы  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дают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мясо, 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шерсть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молоко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жир, смушки и овчину. 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 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всем мире — до 350 пород 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овец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rgbClr val="190CC0"/>
                </a:solidFill>
              </a:rPr>
              <a:t> </a:t>
            </a:r>
          </a:p>
        </p:txBody>
      </p:sp>
      <p:pic>
        <p:nvPicPr>
          <p:cNvPr id="5122" name="Picture 2" descr="C:\Users\PC\Desktop\ферма\овцы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373906"/>
            <a:ext cx="6192688" cy="5274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33265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Свиноводство 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052736"/>
            <a:ext cx="5814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Свиней разводят на свиноводческих фермах.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PC\Desktop\ферма\сви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7043936" cy="4701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\Desktop\ферма\свин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24"/>
          <a:stretch>
            <a:fillRect/>
          </a:stretch>
        </p:blipFill>
        <p:spPr bwMode="auto">
          <a:xfrm>
            <a:off x="2051720" y="476672"/>
            <a:ext cx="6595368" cy="45205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085184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dirty="0">
                <a:solidFill>
                  <a:srgbClr val="190CC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Свиноводство – популярная отрасль животноводческого хозяйства, потому что свиньи дают человеку необходимую для жизни продукцию: мясо, сало, кожу и др.</a:t>
            </a:r>
          </a:p>
        </p:txBody>
      </p:sp>
      <p:pic>
        <p:nvPicPr>
          <p:cNvPr id="26625" name="Picture 1" descr="G:\клипарты\Забавные животные\4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157192"/>
            <a:ext cx="1097294" cy="1323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Коневодство.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661248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Конь дал человеку силу.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052736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Лошадей разводят на конезаводах. </a:t>
            </a:r>
          </a:p>
        </p:txBody>
      </p:sp>
      <p:pic>
        <p:nvPicPr>
          <p:cNvPr id="12290" name="Picture 2" descr="C:\Users\PC\Desktop\ферма\кони\gn2995_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38"/>
          <a:stretch>
            <a:fillRect/>
          </a:stretch>
        </p:blipFill>
        <p:spPr bwMode="auto">
          <a:xfrm>
            <a:off x="683568" y="1772816"/>
            <a:ext cx="5893495" cy="3678956"/>
          </a:xfrm>
          <a:prstGeom prst="rect">
            <a:avLst/>
          </a:prstGeom>
          <a:noFill/>
        </p:spPr>
      </p:pic>
      <p:pic>
        <p:nvPicPr>
          <p:cNvPr id="6" name="Picture 1" descr="G:\клипарты\кони 1- Klipart 183\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890" y="2420888"/>
            <a:ext cx="3116110" cy="3116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0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ru-RU" dirty="0"/>
            </a:br>
            <a:r>
              <a:rPr lang="ru-RU" b="1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Лошади</a:t>
            </a:r>
            <a:r>
              <a:rPr lang="ru-RU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 - это не просто увлечение, это смысл жизни. В них восхитительно все - красота, обаяние, благородство, преданность, грация, сила. От общения с лошадьми человек получает массу позитивной энергии, которая дарит заряд бодрости и хорошее настроение.</a:t>
            </a:r>
          </a:p>
        </p:txBody>
      </p:sp>
      <p:pic>
        <p:nvPicPr>
          <p:cNvPr id="14338" name="Picture 2" descr="C:\Users\PC\Desktop\ферма\кони\223-Saint-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6032507" cy="3941238"/>
          </a:xfrm>
          <a:prstGeom prst="rect">
            <a:avLst/>
          </a:prstGeom>
          <a:noFill/>
        </p:spPr>
      </p:pic>
      <p:pic>
        <p:nvPicPr>
          <p:cNvPr id="4" name="Picture 1" descr="G:\клипарты\кони 1- Klipart 183\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4421382"/>
            <a:ext cx="1619672" cy="1619672"/>
          </a:xfrm>
          <a:prstGeom prst="rect">
            <a:avLst/>
          </a:prstGeom>
          <a:noFill/>
        </p:spPr>
      </p:pic>
      <p:pic>
        <p:nvPicPr>
          <p:cNvPr id="24577" name="Picture 1" descr="G:\клипарты\кони 1- Klipart 183\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1687907" cy="1687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268760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Кроликов разводят ради вкусного мяса, красивого и теплого пуха и меха.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4046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Кролиководство. 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386" name="Picture 2" descr="C:\Users\PC\Desktop\ферма\кролики\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231458" cy="4183358"/>
          </a:xfrm>
          <a:prstGeom prst="rect">
            <a:avLst/>
          </a:prstGeom>
          <a:noFill/>
        </p:spPr>
      </p:pic>
      <p:pic>
        <p:nvPicPr>
          <p:cNvPr id="5" name="Picture 3" descr="G:\клипарты\дикие и домашние животные клипарт - 00 r356\1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2627759" cy="1739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Кролики сравнительно нетребовательны к условиям содержания и кормления. Их можно разводить на ограниченной площади. Благодаря густому меху кролики не нуждаются в теплом помещении и могут весь год находиться в наружных клетках.</a:t>
            </a:r>
          </a:p>
        </p:txBody>
      </p:sp>
      <p:pic>
        <p:nvPicPr>
          <p:cNvPr id="17410" name="Picture 2" descr="C:\Users\PC\Desktop\ферма\кролики\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604" b="7054"/>
          <a:stretch>
            <a:fillRect/>
          </a:stretch>
        </p:blipFill>
        <p:spPr bwMode="auto">
          <a:xfrm>
            <a:off x="3995936" y="2492896"/>
            <a:ext cx="4680520" cy="3527348"/>
          </a:xfrm>
          <a:prstGeom prst="rect">
            <a:avLst/>
          </a:prstGeom>
          <a:noFill/>
        </p:spPr>
      </p:pic>
      <p:pic>
        <p:nvPicPr>
          <p:cNvPr id="17411" name="Picture 3" descr="C:\Users\PC\Desktop\ферма\кролики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6" b="8696"/>
          <a:stretch>
            <a:fillRect/>
          </a:stretch>
        </p:blipFill>
        <p:spPr bwMode="auto">
          <a:xfrm>
            <a:off x="611560" y="2060848"/>
            <a:ext cx="4104456" cy="3024336"/>
          </a:xfrm>
          <a:prstGeom prst="rect">
            <a:avLst/>
          </a:prstGeom>
          <a:noFill/>
        </p:spPr>
      </p:pic>
      <p:pic>
        <p:nvPicPr>
          <p:cNvPr id="5" name="Picture 3" descr="G:\клипарты\дикие и домашние животные клипарт - 00 r356\1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5229200"/>
            <a:ext cx="1728191" cy="11443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548680"/>
            <a:ext cx="5991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такой Фермер?</a:t>
            </a:r>
            <a:r>
              <a:rPr lang="ru-RU" dirty="0">
                <a:solidFill>
                  <a:srgbClr val="190CC0"/>
                </a:solidFill>
              </a:rPr>
              <a:t> </a:t>
            </a:r>
          </a:p>
          <a:p>
            <a:endParaRPr lang="ru-RU" dirty="0">
              <a:solidFill>
                <a:srgbClr val="190C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426017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7075" algn="just"/>
            <a:r>
              <a:rPr lang="ru-RU" sz="2400" b="1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Фермер</a:t>
            </a:r>
            <a:r>
              <a:rPr lang="ru-RU" sz="2400" dirty="0">
                <a:solidFill>
                  <a:srgbClr val="190CC0"/>
                </a:solidFill>
              </a:rPr>
              <a:t> —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интересная профессия. Обычно фермеры это здоровые и сильные люди, не боящиеся труда и работы. </a:t>
            </a:r>
          </a:p>
          <a:p>
            <a:pPr lvl="0" indent="727075"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Жизнь 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фермера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рядом с животными. Поэтому он должен иметь необходимые знания о предупреждении различных заболеваний. </a:t>
            </a:r>
          </a:p>
          <a:p>
            <a:pPr lvl="0" indent="727075"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 фермеру надо быть много знающим человеком, чтобы правильно вести фермерское хозяйство  и получать качественные продукты питания. </a:t>
            </a:r>
          </a:p>
          <a:p>
            <a:pPr indent="727075"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7216" y="1340768"/>
            <a:ext cx="6157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человек, который  владеет  землей или арендует  её, и занимается на  ней сельским хозяйством. </a:t>
            </a:r>
          </a:p>
        </p:txBody>
      </p:sp>
      <p:pic>
        <p:nvPicPr>
          <p:cNvPr id="7" name="Picture 1" descr="G:\клипарты\дикие и домашние животные клипарт - 00 r356\1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224484" cy="917566"/>
          </a:xfrm>
          <a:prstGeom prst="rect">
            <a:avLst/>
          </a:prstGeom>
          <a:noFill/>
        </p:spPr>
      </p:pic>
      <p:pic>
        <p:nvPicPr>
          <p:cNvPr id="8" name="Picture 2" descr="G:\клипарты\Животные мультяшные - клипарт\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281" t="52006" b="17074"/>
          <a:stretch>
            <a:fillRect/>
          </a:stretch>
        </p:blipFill>
        <p:spPr bwMode="auto">
          <a:xfrm>
            <a:off x="7579829" y="5517232"/>
            <a:ext cx="1564171" cy="1206011"/>
          </a:xfrm>
          <a:prstGeom prst="rect">
            <a:avLst/>
          </a:prstGeom>
          <a:noFill/>
        </p:spPr>
      </p:pic>
      <p:pic>
        <p:nvPicPr>
          <p:cNvPr id="9" name="Picture 1" descr="G:\клипарты\коровы бычки  - клипарт - cows_calfs_bull_calves_from_Tramplin\01 (2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06" y="5445224"/>
            <a:ext cx="1236496" cy="1224136"/>
          </a:xfrm>
          <a:prstGeom prst="rect">
            <a:avLst/>
          </a:prstGeom>
          <a:noFill/>
        </p:spPr>
      </p:pic>
      <p:pic>
        <p:nvPicPr>
          <p:cNvPr id="10" name="Picture 1" descr="G:\клипарты\кони 1- Klipart 183\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1475656" cy="1475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1663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Птицеводство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836712"/>
            <a:ext cx="6318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Домашние птицы – это куры, гуси, индейки, утки.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7176" y="1196752"/>
            <a:ext cx="7021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домашней птицы получают:  яйцо; мясо;  перо и пух;  помет.</a:t>
            </a:r>
          </a:p>
        </p:txBody>
      </p:sp>
      <p:pic>
        <p:nvPicPr>
          <p:cNvPr id="19458" name="Picture 2" descr="C:\Users\PC\Desktop\ферма\птицы домашние\8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1" y="4221088"/>
            <a:ext cx="2832743" cy="2115115"/>
          </a:xfrm>
          <a:prstGeom prst="rect">
            <a:avLst/>
          </a:prstGeom>
          <a:noFill/>
        </p:spPr>
      </p:pic>
      <p:pic>
        <p:nvPicPr>
          <p:cNvPr id="19459" name="Picture 3" descr="C:\Users\PC\Desktop\ферма\птицы домашние\3254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244515" cy="2163011"/>
          </a:xfrm>
          <a:prstGeom prst="rect">
            <a:avLst/>
          </a:prstGeom>
          <a:noFill/>
        </p:spPr>
      </p:pic>
      <p:pic>
        <p:nvPicPr>
          <p:cNvPr id="19460" name="Picture 4" descr="C:\Users\PC\Desktop\ферма\птицы домашние\moskva-domashnyaya_i_dekorativnaya_ptica_40933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2952327" cy="2225961"/>
          </a:xfrm>
          <a:prstGeom prst="rect">
            <a:avLst/>
          </a:prstGeom>
          <a:noFill/>
        </p:spPr>
      </p:pic>
      <p:pic>
        <p:nvPicPr>
          <p:cNvPr id="19461" name="Picture 5" descr="C:\Users\PC\Desktop\ферма\птицы домашние\walleend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260056" cy="2187845"/>
          </a:xfrm>
          <a:prstGeom prst="rect">
            <a:avLst/>
          </a:prstGeom>
          <a:noFill/>
        </p:spPr>
      </p:pic>
      <p:pic>
        <p:nvPicPr>
          <p:cNvPr id="9" name="Picture 1" descr="G:\клипарты\животные - клипарт-1\Fowl-4 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1113641" cy="10801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фермерском хозяйстве выгодно разводить домашнюю птицу— это большое подспорье в обеспечении  семьи полноценными продуктами питания и дополнительный источник доходов от реализации излишка яиц и мяса птицы на рынке.</a:t>
            </a:r>
          </a:p>
        </p:txBody>
      </p:sp>
      <p:pic>
        <p:nvPicPr>
          <p:cNvPr id="18434" name="Picture 2" descr="C:\Users\PC\Desktop\ферма\птицы домашние\1283490538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42895" cy="4888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1418" y="764704"/>
            <a:ext cx="533447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нового мы узнали?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844824"/>
            <a:ext cx="6309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   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E:\Картинки\солнце клипарт 21\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75" t="15876" r="16657" b="22609"/>
          <a:stretch>
            <a:fillRect/>
          </a:stretch>
        </p:blipFill>
        <p:spPr bwMode="auto">
          <a:xfrm>
            <a:off x="6715140" y="0"/>
            <a:ext cx="2428860" cy="2214554"/>
          </a:xfrm>
          <a:prstGeom prst="rect">
            <a:avLst/>
          </a:prstGeom>
          <a:noFill/>
        </p:spPr>
      </p:pic>
      <p:pic>
        <p:nvPicPr>
          <p:cNvPr id="65538" name="Picture 2" descr="G:\клипарты\коровы бычки  - клипарт - cows_calfs_bull_calves_from_Tramplin\01 (5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573016"/>
            <a:ext cx="2470109" cy="2667020"/>
          </a:xfrm>
          <a:prstGeom prst="rect">
            <a:avLst/>
          </a:prstGeom>
          <a:noFill/>
        </p:spPr>
      </p:pic>
      <p:pic>
        <p:nvPicPr>
          <p:cNvPr id="65539" name="Picture 3" descr="G:\клипарты\кони 1- Klipart 183\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476672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Животноводство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536575"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отрасль сельского хозяйства – разведение полезных  сельскохозяйственных животных.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PC\Desktop\ферма\козы 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3456384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C:\Users\PC\Desktop\ферма\44951c93d5cf676ccf356d4786a_pre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2900884" cy="2173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2" name="Picture 4" descr="G:\профессия фермер\профессия фермер картинки\animals_775-crop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058934"/>
            <a:ext cx="3060180" cy="2293988"/>
          </a:xfrm>
          <a:prstGeom prst="rect">
            <a:avLst/>
          </a:prstGeom>
          <a:noFill/>
        </p:spPr>
      </p:pic>
      <p:pic>
        <p:nvPicPr>
          <p:cNvPr id="47105" name="Picture 1" descr="G:\клипарты\коровы бычки  - клипарт - cows_calfs_bull_calves_from_Tramplin\01 (7)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2016224" cy="1677802"/>
          </a:xfrm>
          <a:prstGeom prst="rect">
            <a:avLst/>
          </a:prstGeom>
          <a:noFill/>
        </p:spPr>
      </p:pic>
      <p:pic>
        <p:nvPicPr>
          <p:cNvPr id="47106" name="Picture 2" descr="G:\клипарты\Животные мультяшные - клипарт\2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281" t="52006" b="17074"/>
          <a:stretch>
            <a:fillRect/>
          </a:stretch>
        </p:blipFill>
        <p:spPr bwMode="auto">
          <a:xfrm>
            <a:off x="6732240" y="4725144"/>
            <a:ext cx="1817287" cy="140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клипарты\коровы бычки  - клипарт - cows_calfs_bull_calves_from_Tramplin\01 (16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875" y="1628801"/>
            <a:ext cx="1738957" cy="26969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924944"/>
            <a:ext cx="1728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Разведение крупного </a:t>
            </a:r>
          </a:p>
          <a:p>
            <a:r>
              <a:rPr lang="ru-RU" b="1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рогатого скота</a:t>
            </a:r>
            <a:endParaRPr lang="ru-RU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1" y="2564904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Отрасли </a:t>
            </a:r>
          </a:p>
          <a:p>
            <a:pPr algn="ctr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животноводства</a:t>
            </a:r>
            <a:endParaRPr lang="ru-RU" sz="32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G:\клипарты\лошади - 300 r541\2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620688"/>
            <a:ext cx="2086844" cy="15087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28184" y="2204864"/>
            <a:ext cx="1553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Коневодство </a:t>
            </a:r>
            <a:endParaRPr lang="ru-RU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C\Desktop\ферма\свинья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636912"/>
            <a:ext cx="2151307" cy="1339587"/>
          </a:xfrm>
          <a:prstGeom prst="rect">
            <a:avLst/>
          </a:prstGeom>
          <a:noFill/>
        </p:spPr>
      </p:pic>
      <p:pic>
        <p:nvPicPr>
          <p:cNvPr id="2" name="Picture 2" descr="C:\Users\PC\Desktop\ферма\3951_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B0B4BD"/>
              </a:clrFrom>
              <a:clrTo>
                <a:srgbClr val="B0B4B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2004765" cy="133650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76256" y="3789040"/>
            <a:ext cx="1656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Свиноводство</a:t>
            </a:r>
            <a:endParaRPr lang="ru-RU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5877272"/>
            <a:ext cx="1589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Рыбоводство </a:t>
            </a:r>
            <a:endParaRPr lang="ru-RU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PC\Desktop\ферма\oxford dow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1939702" cy="145477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580112" y="5733256"/>
            <a:ext cx="179606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Разведение мелкого</a:t>
            </a:r>
          </a:p>
          <a:p>
            <a:r>
              <a:rPr lang="ru-RU" sz="1400" b="1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 рогатого скота</a:t>
            </a:r>
          </a:p>
          <a:p>
            <a:r>
              <a:rPr lang="ru-RU" sz="1400" b="1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(овцеводство)</a:t>
            </a:r>
            <a:endParaRPr lang="ru-RU" sz="1400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5589240"/>
            <a:ext cx="1956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Кролиководство </a:t>
            </a:r>
            <a:endParaRPr lang="ru-RU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2132856"/>
            <a:ext cx="169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Пчеловодство </a:t>
            </a:r>
            <a:endParaRPr lang="ru-RU" dirty="0">
              <a:solidFill>
                <a:srgbClr val="190C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PC\Desktop\ферма\1514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764704"/>
            <a:ext cx="1944216" cy="1459571"/>
          </a:xfrm>
          <a:prstGeom prst="rect">
            <a:avLst/>
          </a:prstGeom>
          <a:noFill/>
        </p:spPr>
      </p:pic>
      <p:pic>
        <p:nvPicPr>
          <p:cNvPr id="1029" name="Picture 5" descr="C:\Users\PC\Desktop\ферма\Kroliki-na-belom-fone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302098"/>
            <a:ext cx="2488506" cy="15553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924944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Животные обеспечивают людям продукты питания:  мясо, молоко, яйца, сало, сыр, творог.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поставляют шерсть, пух, меховые шкуры (овчина), щетину, кожу для изготовления тканей, одежды и обуви.</a:t>
            </a:r>
          </a:p>
        </p:txBody>
      </p:sp>
      <p:pic>
        <p:nvPicPr>
          <p:cNvPr id="3074" name="Picture 2" descr="C:\Users\PC\Downloads\pict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620688"/>
            <a:ext cx="1669592" cy="1113061"/>
          </a:xfrm>
          <a:prstGeom prst="rect">
            <a:avLst/>
          </a:prstGeom>
          <a:noFill/>
        </p:spPr>
      </p:pic>
      <p:pic>
        <p:nvPicPr>
          <p:cNvPr id="3075" name="Picture 3" descr="C:\Users\PC\Desktop\вещи\0c075b4d7886920939ada979064f5d56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1604564" cy="2132311"/>
          </a:xfrm>
          <a:prstGeom prst="rect">
            <a:avLst/>
          </a:prstGeom>
          <a:noFill/>
        </p:spPr>
      </p:pic>
      <p:pic>
        <p:nvPicPr>
          <p:cNvPr id="3076" name="Picture 4" descr="C:\Users\PC\Desktop\вещи\7447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764704"/>
            <a:ext cx="2001838" cy="1333724"/>
          </a:xfrm>
          <a:prstGeom prst="rect">
            <a:avLst/>
          </a:prstGeom>
          <a:noFill/>
        </p:spPr>
      </p:pic>
      <p:pic>
        <p:nvPicPr>
          <p:cNvPr id="3077" name="Picture 5" descr="C:\Users\PC\Desktop\вещи\1327098369_si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1712011" cy="1284008"/>
          </a:xfrm>
          <a:prstGeom prst="rect">
            <a:avLst/>
          </a:prstGeom>
          <a:noFill/>
        </p:spPr>
      </p:pic>
      <p:pic>
        <p:nvPicPr>
          <p:cNvPr id="3078" name="Picture 6" descr="C:\Users\PC\Desktop\вещи\AFJW-039_enl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2102594" cy="2102594"/>
          </a:xfrm>
          <a:prstGeom prst="rect">
            <a:avLst/>
          </a:prstGeom>
          <a:noFill/>
        </p:spPr>
      </p:pic>
      <p:pic>
        <p:nvPicPr>
          <p:cNvPr id="3079" name="Picture 7" descr="C:\Users\PC\Desktop\вещи\photos0-800x600.jpe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3F5F4"/>
              </a:clrFrom>
              <a:clrTo>
                <a:srgbClr val="F3F5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671138"/>
            <a:ext cx="2075483" cy="1556612"/>
          </a:xfrm>
          <a:prstGeom prst="rect">
            <a:avLst/>
          </a:prstGeom>
          <a:noFill/>
        </p:spPr>
      </p:pic>
      <p:pic>
        <p:nvPicPr>
          <p:cNvPr id="3080" name="Picture 8" descr="C:\Users\PC\Desktop\вещи\1276933921_portfolio_73885_219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1678453" cy="1123272"/>
          </a:xfrm>
          <a:prstGeom prst="rect">
            <a:avLst/>
          </a:prstGeom>
          <a:noFill/>
        </p:spPr>
      </p:pic>
      <p:pic>
        <p:nvPicPr>
          <p:cNvPr id="3081" name="Picture 9" descr="C:\Users\PC\Desktop\вещи\d1de86826f4e507561a45312c1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185988" cy="2185988"/>
          </a:xfrm>
          <a:prstGeom prst="rect">
            <a:avLst/>
          </a:prstGeom>
          <a:noFill/>
        </p:spPr>
      </p:pic>
      <p:pic>
        <p:nvPicPr>
          <p:cNvPr id="3082" name="Picture 10" descr="C:\Users\PC\Desktop\вещи\9e200ca9d7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581128"/>
            <a:ext cx="1492250" cy="149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69075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Фермерское хозяйство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Разведение крупного рогатого скота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PC\Desktop\ферма\866294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480495" cy="37185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522920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Благодаря </a:t>
            </a:r>
            <a:r>
              <a:rPr lang="ru-RU" b="1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корове</a:t>
            </a:r>
            <a:r>
              <a:rPr lang="ru-RU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люди</a:t>
            </a:r>
            <a:r>
              <a:rPr lang="ru-RU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 получили возможность лакомиться такими молочными продуктами, как молоко, творог, сметана и др. </a:t>
            </a:r>
            <a:r>
              <a:rPr lang="ru-RU" b="1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Корова</a:t>
            </a:r>
            <a:r>
              <a:rPr lang="ru-RU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 может </a:t>
            </a:r>
            <a:r>
              <a:rPr lang="ru-RU" b="1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давать</a:t>
            </a:r>
            <a:r>
              <a:rPr lang="ru-RU" dirty="0">
                <a:solidFill>
                  <a:srgbClr val="190CC0"/>
                </a:solidFill>
                <a:latin typeface="Times New Roman" pitchFamily="18" charset="0"/>
                <a:cs typeface="Times New Roman" pitchFamily="18" charset="0"/>
              </a:rPr>
              <a:t> в год до 20 тыс. л молока.</a:t>
            </a:r>
          </a:p>
        </p:txBody>
      </p:sp>
      <p:pic>
        <p:nvPicPr>
          <p:cNvPr id="44033" name="Picture 1" descr="G:\клипарты\коровы бычки  - клипарт - cows_calfs_bull_calves_from_Tramplin\01 (9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3690" y="1628800"/>
            <a:ext cx="1185736" cy="1198536"/>
          </a:xfrm>
          <a:prstGeom prst="rect">
            <a:avLst/>
          </a:prstGeom>
          <a:noFill/>
        </p:spPr>
      </p:pic>
      <p:pic>
        <p:nvPicPr>
          <p:cNvPr id="6" name="Picture 1" descr="G:\клипарты\коровы бычки  - клипарт - cows_calfs_bull_calves_from_Tramplin\01 (2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1540394" cy="1524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404664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Коровье молоко является источником самых разнообразных продуктов: сметаны, творога, сливок, разных видов сыра; большого количества кисломолочных продуктов: кефира, айрана, мацони. </a:t>
            </a:r>
          </a:p>
        </p:txBody>
      </p:sp>
      <p:pic>
        <p:nvPicPr>
          <p:cNvPr id="4" name="Picture 1" descr="G:\клипарты\коровы бычки  - клипарт - cows_calfs_bull_calves_from_Tramplin\01 (11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4869160"/>
            <a:ext cx="1474202" cy="1459467"/>
          </a:xfrm>
          <a:prstGeom prst="rect">
            <a:avLst/>
          </a:prstGeom>
          <a:noFill/>
        </p:spPr>
      </p:pic>
      <p:pic>
        <p:nvPicPr>
          <p:cNvPr id="2050" name="Picture 2" descr="C:\Users\PC\Desktop\молочные продукты\sutas_ayran_rang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941168"/>
            <a:ext cx="1892854" cy="1598022"/>
          </a:xfrm>
          <a:prstGeom prst="rect">
            <a:avLst/>
          </a:prstGeom>
          <a:noFill/>
        </p:spPr>
      </p:pic>
      <p:pic>
        <p:nvPicPr>
          <p:cNvPr id="2051" name="Picture 3" descr="C:\Users\PC\Desktop\молочные продукты\сливки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1571153" cy="1571153"/>
          </a:xfrm>
          <a:prstGeom prst="rect">
            <a:avLst/>
          </a:prstGeom>
          <a:noFill/>
        </p:spPr>
      </p:pic>
      <p:pic>
        <p:nvPicPr>
          <p:cNvPr id="2052" name="Picture 4" descr="C:\Users\PC\Desktop\молочные продукты\ряженка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2068463" cy="1600978"/>
          </a:xfrm>
          <a:prstGeom prst="rect">
            <a:avLst/>
          </a:prstGeom>
          <a:noFill/>
        </p:spPr>
      </p:pic>
      <p:pic>
        <p:nvPicPr>
          <p:cNvPr id="2053" name="Picture 5" descr="C:\Users\PC\Desktop\молочные продукты\мацони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725144"/>
            <a:ext cx="1008112" cy="1575175"/>
          </a:xfrm>
          <a:prstGeom prst="rect">
            <a:avLst/>
          </a:prstGeom>
          <a:noFill/>
        </p:spPr>
      </p:pic>
      <p:pic>
        <p:nvPicPr>
          <p:cNvPr id="2054" name="Picture 6" descr="C:\Users\PC\Desktop\молочные продукты\творог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1880220" cy="1371455"/>
          </a:xfrm>
          <a:prstGeom prst="rect">
            <a:avLst/>
          </a:prstGeom>
          <a:noFill/>
        </p:spPr>
      </p:pic>
      <p:pic>
        <p:nvPicPr>
          <p:cNvPr id="2055" name="Picture 7" descr="C:\Users\PC\Desktop\молочные продукты\сметана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1772816"/>
            <a:ext cx="2088232" cy="1523757"/>
          </a:xfrm>
          <a:prstGeom prst="rect">
            <a:avLst/>
          </a:prstGeom>
          <a:noFill/>
        </p:spPr>
      </p:pic>
      <p:pic>
        <p:nvPicPr>
          <p:cNvPr id="2056" name="Picture 8" descr="C:\Users\PC\Desktop\молочные продукты\сыр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275856" cy="2456892"/>
          </a:xfrm>
          <a:prstGeom prst="rect">
            <a:avLst/>
          </a:prstGeom>
          <a:noFill/>
        </p:spPr>
      </p:pic>
      <p:pic>
        <p:nvPicPr>
          <p:cNvPr id="2057" name="Picture 9" descr="C:\Users\PC\Desktop\молочные продукты\сливки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1572766" cy="1572766"/>
          </a:xfrm>
          <a:prstGeom prst="rect">
            <a:avLst/>
          </a:prstGeom>
          <a:noFill/>
        </p:spPr>
      </p:pic>
      <p:pic>
        <p:nvPicPr>
          <p:cNvPr id="2058" name="Picture 10" descr="C:\Users\PC\Desktop\молочные продукты\майонез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Разведение мелкого рогатого скота (козы и овцы).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980728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Коза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 одно из первых животных, которое стало жить рядом с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человеком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Коза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одно из первых животных, одомашненных человеком. Ее приручили за много веков до нашей эры.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PC\Desktop\ферма\козы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801"/>
          <a:stretch>
            <a:fillRect/>
          </a:stretch>
        </p:blipFill>
        <p:spPr bwMode="auto">
          <a:xfrm>
            <a:off x="1619672" y="2276872"/>
            <a:ext cx="609600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548680"/>
            <a:ext cx="7308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получают пух,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шерсть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шкуры,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молоко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мясо.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Козий жир — отличное средство от простудных заболеваний. </a:t>
            </a:r>
          </a:p>
        </p:txBody>
      </p:sp>
      <p:pic>
        <p:nvPicPr>
          <p:cNvPr id="3074" name="Picture 2" descr="C:\Users\PC\Desktop\ферма\козы 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59"/>
          <a:stretch>
            <a:fillRect/>
          </a:stretch>
        </p:blipFill>
        <p:spPr bwMode="auto">
          <a:xfrm>
            <a:off x="1259632" y="1340768"/>
            <a:ext cx="7272808" cy="4894033"/>
          </a:xfrm>
          <a:prstGeom prst="rect">
            <a:avLst/>
          </a:prstGeom>
          <a:noFill/>
        </p:spPr>
      </p:pic>
      <p:pic>
        <p:nvPicPr>
          <p:cNvPr id="4" name="Picture 1" descr="G:\клипарты\дикие и домашние животные клипарт - 00 r356\1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2184424" cy="1636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563</Words>
  <Application>Microsoft Office PowerPoint</Application>
  <PresentationFormat>Экран (4:3)</PresentationFormat>
  <Paragraphs>57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Broadway BT</vt:lpstr>
      <vt:lpstr>Calibri</vt:lpstr>
      <vt:lpstr>Times New Roman</vt:lpstr>
      <vt:lpstr>Тема Office</vt:lpstr>
      <vt:lpstr>Профессия - фермер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Andrey Dolmatov</cp:lastModifiedBy>
  <cp:revision>236</cp:revision>
  <dcterms:created xsi:type="dcterms:W3CDTF">2013-01-06T18:32:13Z</dcterms:created>
  <dcterms:modified xsi:type="dcterms:W3CDTF">2022-03-20T14:54:12Z</dcterms:modified>
</cp:coreProperties>
</file>